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683" r:id="rId6"/>
    <p:sldMasterId id="2147483704" r:id="rId7"/>
    <p:sldMasterId id="2147483714" r:id="rId8"/>
    <p:sldMasterId id="2147483728" r:id="rId9"/>
  </p:sldMasterIdLst>
  <p:notesMasterIdLst>
    <p:notesMasterId r:id="rId52"/>
  </p:notesMasterIdLst>
  <p:sldIdLst>
    <p:sldId id="277" r:id="rId10"/>
    <p:sldId id="714" r:id="rId11"/>
    <p:sldId id="373" r:id="rId12"/>
    <p:sldId id="295" r:id="rId13"/>
    <p:sldId id="368" r:id="rId14"/>
    <p:sldId id="370" r:id="rId15"/>
    <p:sldId id="342" r:id="rId16"/>
    <p:sldId id="725" r:id="rId17"/>
    <p:sldId id="297" r:id="rId18"/>
    <p:sldId id="383" r:id="rId19"/>
    <p:sldId id="726" r:id="rId20"/>
    <p:sldId id="731" r:id="rId21"/>
    <p:sldId id="376" r:id="rId22"/>
    <p:sldId id="728" r:id="rId23"/>
    <p:sldId id="307" r:id="rId24"/>
    <p:sldId id="300" r:id="rId25"/>
    <p:sldId id="304" r:id="rId26"/>
    <p:sldId id="377" r:id="rId27"/>
    <p:sldId id="360" r:id="rId28"/>
    <p:sldId id="378" r:id="rId29"/>
    <p:sldId id="730" r:id="rId30"/>
    <p:sldId id="352" r:id="rId31"/>
    <p:sldId id="353" r:id="rId32"/>
    <p:sldId id="313" r:id="rId33"/>
    <p:sldId id="729" r:id="rId34"/>
    <p:sldId id="356" r:id="rId35"/>
    <p:sldId id="357" r:id="rId36"/>
    <p:sldId id="327" r:id="rId37"/>
    <p:sldId id="724" r:id="rId38"/>
    <p:sldId id="315" r:id="rId39"/>
    <p:sldId id="359" r:id="rId40"/>
    <p:sldId id="365" r:id="rId41"/>
    <p:sldId id="329" r:id="rId42"/>
    <p:sldId id="317" r:id="rId43"/>
    <p:sldId id="331" r:id="rId44"/>
    <p:sldId id="319" r:id="rId45"/>
    <p:sldId id="332" r:id="rId46"/>
    <p:sldId id="321" r:id="rId47"/>
    <p:sldId id="333" r:id="rId48"/>
    <p:sldId id="334" r:id="rId49"/>
    <p:sldId id="367" r:id="rId50"/>
    <p:sldId id="31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224470-C0EA-4683-91AA-F2D4D04EE59B}">
          <p14:sldIdLst>
            <p14:sldId id="277"/>
            <p14:sldId id="714"/>
            <p14:sldId id="373"/>
            <p14:sldId id="295"/>
            <p14:sldId id="368"/>
            <p14:sldId id="370"/>
            <p14:sldId id="342"/>
            <p14:sldId id="725"/>
            <p14:sldId id="297"/>
            <p14:sldId id="383"/>
            <p14:sldId id="726"/>
            <p14:sldId id="731"/>
            <p14:sldId id="376"/>
            <p14:sldId id="728"/>
            <p14:sldId id="307"/>
            <p14:sldId id="300"/>
            <p14:sldId id="304"/>
            <p14:sldId id="377"/>
            <p14:sldId id="360"/>
            <p14:sldId id="378"/>
            <p14:sldId id="730"/>
            <p14:sldId id="352"/>
            <p14:sldId id="353"/>
            <p14:sldId id="313"/>
            <p14:sldId id="729"/>
            <p14:sldId id="356"/>
            <p14:sldId id="357"/>
            <p14:sldId id="327"/>
            <p14:sldId id="724"/>
            <p14:sldId id="315"/>
            <p14:sldId id="359"/>
            <p14:sldId id="365"/>
            <p14:sldId id="329"/>
            <p14:sldId id="317"/>
            <p14:sldId id="331"/>
            <p14:sldId id="319"/>
            <p14:sldId id="332"/>
            <p14:sldId id="321"/>
            <p14:sldId id="333"/>
            <p14:sldId id="334"/>
            <p14:sldId id="367"/>
            <p14:sldId id="31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rcy Kriha" initials="DK" lastIdx="1" clrIdx="0">
    <p:extLst>
      <p:ext uri="{19B8F6BF-5375-455C-9EA6-DF929625EA0E}">
        <p15:presenceInfo xmlns:p15="http://schemas.microsoft.com/office/powerpoint/2012/main" userId="Darcy Krih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99EF9"/>
    <a:srgbClr val="FFD11D"/>
    <a:srgbClr val="FEA498"/>
    <a:srgbClr val="7074AB"/>
    <a:srgbClr val="7085AA"/>
    <a:srgbClr val="1B74AB"/>
    <a:srgbClr val="0B91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D4C49C-899C-450C-963F-40667AE5D740}" v="6467" dt="2020-09-29T19:31:10.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61" autoAdjust="0"/>
    <p:restoredTop sz="86418" autoAdjust="0"/>
  </p:normalViewPr>
  <p:slideViewPr>
    <p:cSldViewPr snapToGrid="0">
      <p:cViewPr varScale="1">
        <p:scale>
          <a:sx n="77" d="100"/>
          <a:sy n="77" d="100"/>
        </p:scale>
        <p:origin x="108" y="426"/>
      </p:cViewPr>
      <p:guideLst/>
    </p:cSldViewPr>
  </p:slideViewPr>
  <p:outlineViewPr>
    <p:cViewPr>
      <p:scale>
        <a:sx n="33" d="100"/>
        <a:sy n="33" d="100"/>
      </p:scale>
      <p:origin x="0" y="-120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172" d="100"/>
          <a:sy n="172" d="100"/>
        </p:scale>
        <p:origin x="6552"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tableStyles" Target="tableStyle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E9A14-C30D-44A4-B960-3B51A90C572A}" type="doc">
      <dgm:prSet loTypeId="urn:microsoft.com/office/officeart/2005/8/layout/cycle6" loCatId="relationship" qsTypeId="urn:microsoft.com/office/officeart/2005/8/quickstyle/simple1" qsCatId="simple" csTypeId="urn:microsoft.com/office/officeart/2005/8/colors/colorful3" csCatId="colorful" phldr="1"/>
      <dgm:spPr/>
      <dgm:t>
        <a:bodyPr/>
        <a:lstStyle/>
        <a:p>
          <a:endParaRPr lang="en-US"/>
        </a:p>
      </dgm:t>
    </dgm:pt>
    <dgm:pt modelId="{62A1D89C-DCC7-47C9-92EB-315427406C6F}">
      <dgm:prSet phldrT="[Text]"/>
      <dgm:spPr>
        <a:effectLst>
          <a:softEdge rad="12700"/>
        </a:effectLst>
      </dgm:spPr>
      <dgm:t>
        <a:bodyPr/>
        <a:lstStyle/>
        <a:p>
          <a:r>
            <a:rPr lang="en-US" b="1" dirty="0">
              <a:solidFill>
                <a:schemeClr val="tx1"/>
              </a:solidFill>
            </a:rPr>
            <a:t>History</a:t>
          </a:r>
        </a:p>
      </dgm:t>
    </dgm:pt>
    <dgm:pt modelId="{4B2B18F5-DAE6-4C59-AC93-E4EC55A77FE8}" type="parTrans" cxnId="{7945C375-2950-4720-8D74-59785B8A3F99}">
      <dgm:prSet/>
      <dgm:spPr/>
      <dgm:t>
        <a:bodyPr/>
        <a:lstStyle/>
        <a:p>
          <a:endParaRPr lang="en-US"/>
        </a:p>
      </dgm:t>
    </dgm:pt>
    <dgm:pt modelId="{41C14EE8-EAEA-4A57-AAFD-F9CCA468E745}" type="sibTrans" cxnId="{7945C375-2950-4720-8D74-59785B8A3F99}">
      <dgm:prSet/>
      <dgm:spPr/>
      <dgm:t>
        <a:bodyPr/>
        <a:lstStyle/>
        <a:p>
          <a:endParaRPr lang="en-US"/>
        </a:p>
      </dgm:t>
    </dgm:pt>
    <dgm:pt modelId="{C03CEF60-5E44-4EDB-8300-E517A73EC49F}">
      <dgm:prSet phldrT="[Text]"/>
      <dgm:spPr>
        <a:solidFill>
          <a:srgbClr val="799EF9"/>
        </a:solidFill>
      </dgm:spPr>
      <dgm:t>
        <a:bodyPr/>
        <a:lstStyle/>
        <a:p>
          <a:r>
            <a:rPr lang="en-US" b="1" dirty="0">
              <a:solidFill>
                <a:schemeClr val="tx1"/>
              </a:solidFill>
            </a:rPr>
            <a:t>When Title IX Applies</a:t>
          </a:r>
        </a:p>
      </dgm:t>
    </dgm:pt>
    <dgm:pt modelId="{422A8A0F-713D-40A4-9D69-9858039FA464}" type="parTrans" cxnId="{2F573316-9291-4CC9-BD6F-2879B918D9FC}">
      <dgm:prSet/>
      <dgm:spPr/>
      <dgm:t>
        <a:bodyPr/>
        <a:lstStyle/>
        <a:p>
          <a:endParaRPr lang="en-US"/>
        </a:p>
      </dgm:t>
    </dgm:pt>
    <dgm:pt modelId="{7A86642F-D584-4FC4-B53B-85427EEDE771}" type="sibTrans" cxnId="{2F573316-9291-4CC9-BD6F-2879B918D9FC}">
      <dgm:prSet/>
      <dgm:spPr/>
      <dgm:t>
        <a:bodyPr/>
        <a:lstStyle/>
        <a:p>
          <a:endParaRPr lang="en-US"/>
        </a:p>
      </dgm:t>
    </dgm:pt>
    <dgm:pt modelId="{02762951-16F9-4C2A-B96E-4733427B8C03}">
      <dgm:prSet phldrT="[Text]"/>
      <dgm:spPr/>
      <dgm:t>
        <a:bodyPr/>
        <a:lstStyle/>
        <a:p>
          <a:r>
            <a:rPr lang="en-US" b="1" dirty="0">
              <a:solidFill>
                <a:schemeClr val="tx1"/>
              </a:solidFill>
            </a:rPr>
            <a:t>Formal </a:t>
          </a:r>
        </a:p>
        <a:p>
          <a:r>
            <a:rPr lang="en-US" b="1" dirty="0">
              <a:solidFill>
                <a:schemeClr val="tx1"/>
              </a:solidFill>
            </a:rPr>
            <a:t>Complaint</a:t>
          </a:r>
        </a:p>
      </dgm:t>
    </dgm:pt>
    <dgm:pt modelId="{A5CF40B0-A4F3-42B9-B784-069783BFA4FD}" type="parTrans" cxnId="{553E688A-0F78-413F-AB26-AB74ED3ED351}">
      <dgm:prSet/>
      <dgm:spPr/>
      <dgm:t>
        <a:bodyPr/>
        <a:lstStyle/>
        <a:p>
          <a:endParaRPr lang="en-US"/>
        </a:p>
      </dgm:t>
    </dgm:pt>
    <dgm:pt modelId="{8E9DA95D-10BD-4FB5-A711-7C82A1F6E988}" type="sibTrans" cxnId="{553E688A-0F78-413F-AB26-AB74ED3ED351}">
      <dgm:prSet/>
      <dgm:spPr/>
      <dgm:t>
        <a:bodyPr/>
        <a:lstStyle/>
        <a:p>
          <a:endParaRPr lang="en-US"/>
        </a:p>
      </dgm:t>
    </dgm:pt>
    <dgm:pt modelId="{F6B0275D-0281-4E20-AEFD-47134706FBFF}">
      <dgm:prSet phldrT="[Text]"/>
      <dgm:spPr>
        <a:solidFill>
          <a:schemeClr val="accent3">
            <a:lumMod val="40000"/>
            <a:lumOff val="60000"/>
          </a:schemeClr>
        </a:solidFill>
      </dgm:spPr>
      <dgm:t>
        <a:bodyPr/>
        <a:lstStyle/>
        <a:p>
          <a:r>
            <a:rPr lang="en-US" b="1" dirty="0">
              <a:solidFill>
                <a:schemeClr val="tx1"/>
              </a:solidFill>
            </a:rPr>
            <a:t>Investigation </a:t>
          </a:r>
        </a:p>
      </dgm:t>
    </dgm:pt>
    <dgm:pt modelId="{CD78FDFC-0DB0-49DC-9BE5-ADD1010A033C}" type="parTrans" cxnId="{31E83A2C-AC00-40EA-9066-A74402A693E8}">
      <dgm:prSet/>
      <dgm:spPr/>
      <dgm:t>
        <a:bodyPr/>
        <a:lstStyle/>
        <a:p>
          <a:endParaRPr lang="en-US"/>
        </a:p>
      </dgm:t>
    </dgm:pt>
    <dgm:pt modelId="{CCB9A902-C34A-4F68-A7F8-195F97023C3F}" type="sibTrans" cxnId="{31E83A2C-AC00-40EA-9066-A74402A693E8}">
      <dgm:prSet/>
      <dgm:spPr/>
      <dgm:t>
        <a:bodyPr/>
        <a:lstStyle/>
        <a:p>
          <a:endParaRPr lang="en-US"/>
        </a:p>
      </dgm:t>
    </dgm:pt>
    <dgm:pt modelId="{B7DB330C-C956-494D-922D-B17F2FC5541B}">
      <dgm:prSet phldrT="[Text]"/>
      <dgm:spPr>
        <a:solidFill>
          <a:schemeClr val="accent1">
            <a:lumMod val="40000"/>
            <a:lumOff val="60000"/>
          </a:schemeClr>
        </a:solidFill>
      </dgm:spPr>
      <dgm:t>
        <a:bodyPr/>
        <a:lstStyle/>
        <a:p>
          <a:r>
            <a:rPr lang="en-US" b="1" dirty="0">
              <a:solidFill>
                <a:schemeClr val="tx1"/>
              </a:solidFill>
            </a:rPr>
            <a:t>Appeal</a:t>
          </a:r>
        </a:p>
      </dgm:t>
    </dgm:pt>
    <dgm:pt modelId="{24B28AD2-6299-4774-9A02-0342ED1C41BF}" type="parTrans" cxnId="{594B82A7-79FD-4769-BF2B-3208CFC29117}">
      <dgm:prSet/>
      <dgm:spPr/>
      <dgm:t>
        <a:bodyPr/>
        <a:lstStyle/>
        <a:p>
          <a:endParaRPr lang="en-US"/>
        </a:p>
      </dgm:t>
    </dgm:pt>
    <dgm:pt modelId="{37420E77-D50F-471D-9C79-EFCB5966B140}" type="sibTrans" cxnId="{594B82A7-79FD-4769-BF2B-3208CFC29117}">
      <dgm:prSet/>
      <dgm:spPr/>
      <dgm:t>
        <a:bodyPr/>
        <a:lstStyle/>
        <a:p>
          <a:endParaRPr lang="en-US"/>
        </a:p>
      </dgm:t>
    </dgm:pt>
    <dgm:pt modelId="{FDD86F38-F3BF-4811-BED2-87342E2662E8}">
      <dgm:prSet/>
      <dgm:spPr/>
      <dgm:t>
        <a:bodyPr/>
        <a:lstStyle/>
        <a:p>
          <a:r>
            <a:rPr lang="en-US" b="1" dirty="0">
              <a:solidFill>
                <a:schemeClr val="tx1"/>
              </a:solidFill>
            </a:rPr>
            <a:t>Decision on Complaint (Hearing)</a:t>
          </a:r>
        </a:p>
      </dgm:t>
    </dgm:pt>
    <dgm:pt modelId="{356417E3-7E72-42F7-A3B5-F51BFCE84000}" type="parTrans" cxnId="{131826D6-398E-486D-ADF3-130E02C9B963}">
      <dgm:prSet/>
      <dgm:spPr/>
      <dgm:t>
        <a:bodyPr/>
        <a:lstStyle/>
        <a:p>
          <a:endParaRPr lang="en-US"/>
        </a:p>
      </dgm:t>
    </dgm:pt>
    <dgm:pt modelId="{107AA338-B4F5-498F-A68A-B279E99A83F6}" type="sibTrans" cxnId="{131826D6-398E-486D-ADF3-130E02C9B963}">
      <dgm:prSet/>
      <dgm:spPr/>
      <dgm:t>
        <a:bodyPr/>
        <a:lstStyle/>
        <a:p>
          <a:endParaRPr lang="en-US"/>
        </a:p>
      </dgm:t>
    </dgm:pt>
    <dgm:pt modelId="{A9D39559-41D4-49CA-A813-60CCEFD6E589}">
      <dgm:prSet/>
      <dgm:spPr>
        <a:solidFill>
          <a:srgbClr val="FEA498"/>
        </a:solidFill>
      </dgm:spPr>
      <dgm:t>
        <a:bodyPr/>
        <a:lstStyle/>
        <a:p>
          <a:r>
            <a:rPr lang="en-US" b="1" dirty="0">
              <a:solidFill>
                <a:schemeClr val="tx1"/>
              </a:solidFill>
            </a:rPr>
            <a:t>Miscellaneous</a:t>
          </a:r>
        </a:p>
      </dgm:t>
    </dgm:pt>
    <dgm:pt modelId="{E15F68EB-E4F8-446A-8F3A-9FD8186A9262}" type="parTrans" cxnId="{32A06B1B-811D-4FFA-92C0-1F2125941C00}">
      <dgm:prSet/>
      <dgm:spPr/>
      <dgm:t>
        <a:bodyPr/>
        <a:lstStyle/>
        <a:p>
          <a:endParaRPr lang="en-US"/>
        </a:p>
      </dgm:t>
    </dgm:pt>
    <dgm:pt modelId="{278EFF0E-139A-4D75-8F85-AA57D2378895}" type="sibTrans" cxnId="{32A06B1B-811D-4FFA-92C0-1F2125941C00}">
      <dgm:prSet/>
      <dgm:spPr/>
      <dgm:t>
        <a:bodyPr/>
        <a:lstStyle/>
        <a:p>
          <a:endParaRPr lang="en-US"/>
        </a:p>
      </dgm:t>
    </dgm:pt>
    <dgm:pt modelId="{3A4D9E78-261B-4BF7-9730-21CE80494522}" type="pres">
      <dgm:prSet presAssocID="{8C8E9A14-C30D-44A4-B960-3B51A90C572A}" presName="cycle" presStyleCnt="0">
        <dgm:presLayoutVars>
          <dgm:dir/>
          <dgm:resizeHandles val="exact"/>
        </dgm:presLayoutVars>
      </dgm:prSet>
      <dgm:spPr/>
    </dgm:pt>
    <dgm:pt modelId="{A71A47BC-B624-4A33-8E6D-7A4871860F7D}" type="pres">
      <dgm:prSet presAssocID="{62A1D89C-DCC7-47C9-92EB-315427406C6F}" presName="node" presStyleLbl="node1" presStyleIdx="0" presStyleCnt="7" custScaleX="233349" custRadScaleRad="95487" custRadScaleInc="55586">
        <dgm:presLayoutVars>
          <dgm:bulletEnabled val="1"/>
        </dgm:presLayoutVars>
      </dgm:prSet>
      <dgm:spPr/>
    </dgm:pt>
    <dgm:pt modelId="{B10E2F0C-7B67-40A9-B0F2-5E6F644BF67D}" type="pres">
      <dgm:prSet presAssocID="{62A1D89C-DCC7-47C9-92EB-315427406C6F}" presName="spNode" presStyleCnt="0"/>
      <dgm:spPr/>
    </dgm:pt>
    <dgm:pt modelId="{B1B9F8B0-F398-4E54-82D3-01CF7FFF1437}" type="pres">
      <dgm:prSet presAssocID="{41C14EE8-EAEA-4A57-AAFD-F9CCA468E745}" presName="sibTrans" presStyleLbl="sibTrans1D1" presStyleIdx="0" presStyleCnt="7"/>
      <dgm:spPr/>
    </dgm:pt>
    <dgm:pt modelId="{D6633621-5ED2-47D3-A603-3A919EDFF563}" type="pres">
      <dgm:prSet presAssocID="{C03CEF60-5E44-4EDB-8300-E517A73EC49F}" presName="node" presStyleLbl="node1" presStyleIdx="1" presStyleCnt="7" custScaleX="252502" custScaleY="146015" custRadScaleRad="139310" custRadScaleInc="106277">
        <dgm:presLayoutVars>
          <dgm:bulletEnabled val="1"/>
        </dgm:presLayoutVars>
      </dgm:prSet>
      <dgm:spPr/>
    </dgm:pt>
    <dgm:pt modelId="{9C415D65-5950-4A2E-9504-8FE956A4F4AB}" type="pres">
      <dgm:prSet presAssocID="{C03CEF60-5E44-4EDB-8300-E517A73EC49F}" presName="spNode" presStyleCnt="0"/>
      <dgm:spPr/>
    </dgm:pt>
    <dgm:pt modelId="{3CC284FA-DA9A-486E-9064-E624A827E6AA}" type="pres">
      <dgm:prSet presAssocID="{7A86642F-D584-4FC4-B53B-85427EEDE771}" presName="sibTrans" presStyleLbl="sibTrans1D1" presStyleIdx="1" presStyleCnt="7"/>
      <dgm:spPr/>
    </dgm:pt>
    <dgm:pt modelId="{24569906-B479-4A08-95B0-4D986B91B8D0}" type="pres">
      <dgm:prSet presAssocID="{02762951-16F9-4C2A-B96E-4733427B8C03}" presName="node" presStyleLbl="node1" presStyleIdx="2" presStyleCnt="7" custScaleX="269902" custScaleY="132448" custRadScaleRad="113506" custRadScaleInc="-25572">
        <dgm:presLayoutVars>
          <dgm:bulletEnabled val="1"/>
        </dgm:presLayoutVars>
      </dgm:prSet>
      <dgm:spPr/>
    </dgm:pt>
    <dgm:pt modelId="{C7DF6B7D-2E97-4740-B97A-A187E719F3CB}" type="pres">
      <dgm:prSet presAssocID="{02762951-16F9-4C2A-B96E-4733427B8C03}" presName="spNode" presStyleCnt="0"/>
      <dgm:spPr/>
    </dgm:pt>
    <dgm:pt modelId="{C88081FD-445F-4FC5-9D1F-BF4894D475C3}" type="pres">
      <dgm:prSet presAssocID="{8E9DA95D-10BD-4FB5-A711-7C82A1F6E988}" presName="sibTrans" presStyleLbl="sibTrans1D1" presStyleIdx="2" presStyleCnt="7"/>
      <dgm:spPr/>
    </dgm:pt>
    <dgm:pt modelId="{211C6D2B-B5BC-4A14-9D85-C7D780EA3BA9}" type="pres">
      <dgm:prSet presAssocID="{F6B0275D-0281-4E20-AEFD-47134706FBFF}" presName="node" presStyleLbl="node1" presStyleIdx="3" presStyleCnt="7" custScaleX="207169" custScaleY="100970" custRadScaleRad="96824" custRadScaleInc="-70953">
        <dgm:presLayoutVars>
          <dgm:bulletEnabled val="1"/>
        </dgm:presLayoutVars>
      </dgm:prSet>
      <dgm:spPr/>
    </dgm:pt>
    <dgm:pt modelId="{BC26C87F-ABD2-4A51-BFC0-2278DC4225AD}" type="pres">
      <dgm:prSet presAssocID="{F6B0275D-0281-4E20-AEFD-47134706FBFF}" presName="spNode" presStyleCnt="0"/>
      <dgm:spPr/>
    </dgm:pt>
    <dgm:pt modelId="{46ADD4A5-663F-408E-9390-8A715D49F5BD}" type="pres">
      <dgm:prSet presAssocID="{CCB9A902-C34A-4F68-A7F8-195F97023C3F}" presName="sibTrans" presStyleLbl="sibTrans1D1" presStyleIdx="3" presStyleCnt="7"/>
      <dgm:spPr/>
    </dgm:pt>
    <dgm:pt modelId="{E5271898-C5B6-4ED4-A799-7A6FDA4DE419}" type="pres">
      <dgm:prSet presAssocID="{FDD86F38-F3BF-4811-BED2-87342E2662E8}" presName="node" presStyleLbl="node1" presStyleIdx="4" presStyleCnt="7" custScaleX="281377" custScaleY="156219" custRadScaleRad="107374" custRadScaleInc="167842">
        <dgm:presLayoutVars>
          <dgm:bulletEnabled val="1"/>
        </dgm:presLayoutVars>
      </dgm:prSet>
      <dgm:spPr/>
    </dgm:pt>
    <dgm:pt modelId="{ADDC0A9C-CAC8-407B-81AA-AEAF0BCC666A}" type="pres">
      <dgm:prSet presAssocID="{FDD86F38-F3BF-4811-BED2-87342E2662E8}" presName="spNode" presStyleCnt="0"/>
      <dgm:spPr/>
    </dgm:pt>
    <dgm:pt modelId="{6A91E529-3F99-49EB-944E-5774B404A561}" type="pres">
      <dgm:prSet presAssocID="{107AA338-B4F5-498F-A68A-B279E99A83F6}" presName="sibTrans" presStyleLbl="sibTrans1D1" presStyleIdx="4" presStyleCnt="7"/>
      <dgm:spPr/>
    </dgm:pt>
    <dgm:pt modelId="{B09093D7-8A31-446C-A3B3-A52347A48A3D}" type="pres">
      <dgm:prSet presAssocID="{B7DB330C-C956-494D-922D-B17F2FC5541B}" presName="node" presStyleLbl="node1" presStyleIdx="5" presStyleCnt="7" custScaleX="187643" custScaleY="73427" custRadScaleRad="119185" custRadScaleInc="69429">
        <dgm:presLayoutVars>
          <dgm:bulletEnabled val="1"/>
        </dgm:presLayoutVars>
      </dgm:prSet>
      <dgm:spPr/>
    </dgm:pt>
    <dgm:pt modelId="{B914C474-26E2-4A0C-ADBD-EF9AC420BF78}" type="pres">
      <dgm:prSet presAssocID="{B7DB330C-C956-494D-922D-B17F2FC5541B}" presName="spNode" presStyleCnt="0"/>
      <dgm:spPr/>
    </dgm:pt>
    <dgm:pt modelId="{4037ED4A-253C-43DA-B7A2-1749FB03ECE5}" type="pres">
      <dgm:prSet presAssocID="{37420E77-D50F-471D-9C79-EFCB5966B140}" presName="sibTrans" presStyleLbl="sibTrans1D1" presStyleIdx="5" presStyleCnt="7"/>
      <dgm:spPr/>
    </dgm:pt>
    <dgm:pt modelId="{C6961949-59FD-447E-8521-7897830946F4}" type="pres">
      <dgm:prSet presAssocID="{A9D39559-41D4-49CA-A813-60CCEFD6E589}" presName="node" presStyleLbl="node1" presStyleIdx="6" presStyleCnt="7" custScaleX="239835" custScaleY="111849" custRadScaleRad="108055" custRadScaleInc="-74952">
        <dgm:presLayoutVars>
          <dgm:bulletEnabled val="1"/>
        </dgm:presLayoutVars>
      </dgm:prSet>
      <dgm:spPr/>
    </dgm:pt>
    <dgm:pt modelId="{7EB2642C-E603-4EDF-9269-3D5D826119CD}" type="pres">
      <dgm:prSet presAssocID="{A9D39559-41D4-49CA-A813-60CCEFD6E589}" presName="spNode" presStyleCnt="0"/>
      <dgm:spPr/>
    </dgm:pt>
    <dgm:pt modelId="{3E14606A-0A33-437F-A63C-F76821D99790}" type="pres">
      <dgm:prSet presAssocID="{278EFF0E-139A-4D75-8F85-AA57D2378895}" presName="sibTrans" presStyleLbl="sibTrans1D1" presStyleIdx="6" presStyleCnt="7"/>
      <dgm:spPr/>
    </dgm:pt>
  </dgm:ptLst>
  <dgm:cxnLst>
    <dgm:cxn modelId="{2F573316-9291-4CC9-BD6F-2879B918D9FC}" srcId="{8C8E9A14-C30D-44A4-B960-3B51A90C572A}" destId="{C03CEF60-5E44-4EDB-8300-E517A73EC49F}" srcOrd="1" destOrd="0" parTransId="{422A8A0F-713D-40A4-9D69-9858039FA464}" sibTransId="{7A86642F-D584-4FC4-B53B-85427EEDE771}"/>
    <dgm:cxn modelId="{6596A417-AA24-44DC-9F9B-0D64E0178D7A}" type="presOf" srcId="{62A1D89C-DCC7-47C9-92EB-315427406C6F}" destId="{A71A47BC-B624-4A33-8E6D-7A4871860F7D}" srcOrd="0" destOrd="0" presId="urn:microsoft.com/office/officeart/2005/8/layout/cycle6"/>
    <dgm:cxn modelId="{32A06B1B-811D-4FFA-92C0-1F2125941C00}" srcId="{8C8E9A14-C30D-44A4-B960-3B51A90C572A}" destId="{A9D39559-41D4-49CA-A813-60CCEFD6E589}" srcOrd="6" destOrd="0" parTransId="{E15F68EB-E4F8-446A-8F3A-9FD8186A9262}" sibTransId="{278EFF0E-139A-4D75-8F85-AA57D2378895}"/>
    <dgm:cxn modelId="{F76C2820-CA93-47D4-B64B-9AC1D3DD1CD6}" type="presOf" srcId="{278EFF0E-139A-4D75-8F85-AA57D2378895}" destId="{3E14606A-0A33-437F-A63C-F76821D99790}" srcOrd="0" destOrd="0" presId="urn:microsoft.com/office/officeart/2005/8/layout/cycle6"/>
    <dgm:cxn modelId="{31E83A2C-AC00-40EA-9066-A74402A693E8}" srcId="{8C8E9A14-C30D-44A4-B960-3B51A90C572A}" destId="{F6B0275D-0281-4E20-AEFD-47134706FBFF}" srcOrd="3" destOrd="0" parTransId="{CD78FDFC-0DB0-49DC-9BE5-ADD1010A033C}" sibTransId="{CCB9A902-C34A-4F68-A7F8-195F97023C3F}"/>
    <dgm:cxn modelId="{3BFB6B2F-8248-41A8-8A44-6810CF865EDA}" type="presOf" srcId="{B7DB330C-C956-494D-922D-B17F2FC5541B}" destId="{B09093D7-8A31-446C-A3B3-A52347A48A3D}" srcOrd="0" destOrd="0" presId="urn:microsoft.com/office/officeart/2005/8/layout/cycle6"/>
    <dgm:cxn modelId="{F0595333-B08D-476F-90C3-6BC38FE743B5}" type="presOf" srcId="{02762951-16F9-4C2A-B96E-4733427B8C03}" destId="{24569906-B479-4A08-95B0-4D986B91B8D0}" srcOrd="0" destOrd="0" presId="urn:microsoft.com/office/officeart/2005/8/layout/cycle6"/>
    <dgm:cxn modelId="{BC4E9C5C-3376-4A5A-94B2-4785832F207E}" type="presOf" srcId="{C03CEF60-5E44-4EDB-8300-E517A73EC49F}" destId="{D6633621-5ED2-47D3-A603-3A919EDFF563}" srcOrd="0" destOrd="0" presId="urn:microsoft.com/office/officeart/2005/8/layout/cycle6"/>
    <dgm:cxn modelId="{8DDA2E6E-B3D6-4941-8CBB-F20C1394143C}" type="presOf" srcId="{41C14EE8-EAEA-4A57-AAFD-F9CCA468E745}" destId="{B1B9F8B0-F398-4E54-82D3-01CF7FFF1437}" srcOrd="0" destOrd="0" presId="urn:microsoft.com/office/officeart/2005/8/layout/cycle6"/>
    <dgm:cxn modelId="{EFD7654F-3706-4A11-B886-A19E5531A2E5}" type="presOf" srcId="{107AA338-B4F5-498F-A68A-B279E99A83F6}" destId="{6A91E529-3F99-49EB-944E-5774B404A561}" srcOrd="0" destOrd="0" presId="urn:microsoft.com/office/officeart/2005/8/layout/cycle6"/>
    <dgm:cxn modelId="{2A50C073-3C26-4DC4-AD22-B18C3445F07C}" type="presOf" srcId="{8C8E9A14-C30D-44A4-B960-3B51A90C572A}" destId="{3A4D9E78-261B-4BF7-9730-21CE80494522}" srcOrd="0" destOrd="0" presId="urn:microsoft.com/office/officeart/2005/8/layout/cycle6"/>
    <dgm:cxn modelId="{9D0EEC53-B9ED-4915-955C-D0D025DFFBFE}" type="presOf" srcId="{8E9DA95D-10BD-4FB5-A711-7C82A1F6E988}" destId="{C88081FD-445F-4FC5-9D1F-BF4894D475C3}" srcOrd="0" destOrd="0" presId="urn:microsoft.com/office/officeart/2005/8/layout/cycle6"/>
    <dgm:cxn modelId="{7945C375-2950-4720-8D74-59785B8A3F99}" srcId="{8C8E9A14-C30D-44A4-B960-3B51A90C572A}" destId="{62A1D89C-DCC7-47C9-92EB-315427406C6F}" srcOrd="0" destOrd="0" parTransId="{4B2B18F5-DAE6-4C59-AC93-E4EC55A77FE8}" sibTransId="{41C14EE8-EAEA-4A57-AAFD-F9CCA468E745}"/>
    <dgm:cxn modelId="{3E4E165A-EAB8-488D-9848-9856640AE008}" type="presOf" srcId="{F6B0275D-0281-4E20-AEFD-47134706FBFF}" destId="{211C6D2B-B5BC-4A14-9D85-C7D780EA3BA9}" srcOrd="0" destOrd="0" presId="urn:microsoft.com/office/officeart/2005/8/layout/cycle6"/>
    <dgm:cxn modelId="{553E688A-0F78-413F-AB26-AB74ED3ED351}" srcId="{8C8E9A14-C30D-44A4-B960-3B51A90C572A}" destId="{02762951-16F9-4C2A-B96E-4733427B8C03}" srcOrd="2" destOrd="0" parTransId="{A5CF40B0-A4F3-42B9-B784-069783BFA4FD}" sibTransId="{8E9DA95D-10BD-4FB5-A711-7C82A1F6E988}"/>
    <dgm:cxn modelId="{B815A192-B139-46FD-8ECB-C81F775BCC9E}" type="presOf" srcId="{CCB9A902-C34A-4F68-A7F8-195F97023C3F}" destId="{46ADD4A5-663F-408E-9390-8A715D49F5BD}" srcOrd="0" destOrd="0" presId="urn:microsoft.com/office/officeart/2005/8/layout/cycle6"/>
    <dgm:cxn modelId="{594B82A7-79FD-4769-BF2B-3208CFC29117}" srcId="{8C8E9A14-C30D-44A4-B960-3B51A90C572A}" destId="{B7DB330C-C956-494D-922D-B17F2FC5541B}" srcOrd="5" destOrd="0" parTransId="{24B28AD2-6299-4774-9A02-0342ED1C41BF}" sibTransId="{37420E77-D50F-471D-9C79-EFCB5966B140}"/>
    <dgm:cxn modelId="{B7B0A9AA-34C3-47AF-9C2E-CBDB15A255CC}" type="presOf" srcId="{FDD86F38-F3BF-4811-BED2-87342E2662E8}" destId="{E5271898-C5B6-4ED4-A799-7A6FDA4DE419}" srcOrd="0" destOrd="0" presId="urn:microsoft.com/office/officeart/2005/8/layout/cycle6"/>
    <dgm:cxn modelId="{AC720CD1-4E78-41B0-92AD-FABC89CCA8BB}" type="presOf" srcId="{37420E77-D50F-471D-9C79-EFCB5966B140}" destId="{4037ED4A-253C-43DA-B7A2-1749FB03ECE5}" srcOrd="0" destOrd="0" presId="urn:microsoft.com/office/officeart/2005/8/layout/cycle6"/>
    <dgm:cxn modelId="{7A76CDD4-F269-4411-B21E-50B727761A19}" type="presOf" srcId="{7A86642F-D584-4FC4-B53B-85427EEDE771}" destId="{3CC284FA-DA9A-486E-9064-E624A827E6AA}" srcOrd="0" destOrd="0" presId="urn:microsoft.com/office/officeart/2005/8/layout/cycle6"/>
    <dgm:cxn modelId="{131826D6-398E-486D-ADF3-130E02C9B963}" srcId="{8C8E9A14-C30D-44A4-B960-3B51A90C572A}" destId="{FDD86F38-F3BF-4811-BED2-87342E2662E8}" srcOrd="4" destOrd="0" parTransId="{356417E3-7E72-42F7-A3B5-F51BFCE84000}" sibTransId="{107AA338-B4F5-498F-A68A-B279E99A83F6}"/>
    <dgm:cxn modelId="{DAA54FDB-79FE-4100-B36D-DA33511D0D7D}" type="presOf" srcId="{A9D39559-41D4-49CA-A813-60CCEFD6E589}" destId="{C6961949-59FD-447E-8521-7897830946F4}" srcOrd="0" destOrd="0" presId="urn:microsoft.com/office/officeart/2005/8/layout/cycle6"/>
    <dgm:cxn modelId="{41CAC89E-3DFF-4442-9F0C-FECA372634CB}" type="presParOf" srcId="{3A4D9E78-261B-4BF7-9730-21CE80494522}" destId="{A71A47BC-B624-4A33-8E6D-7A4871860F7D}" srcOrd="0" destOrd="0" presId="urn:microsoft.com/office/officeart/2005/8/layout/cycle6"/>
    <dgm:cxn modelId="{8EA03486-A424-4D01-A6A1-3FB7C161C0F3}" type="presParOf" srcId="{3A4D9E78-261B-4BF7-9730-21CE80494522}" destId="{B10E2F0C-7B67-40A9-B0F2-5E6F644BF67D}" srcOrd="1" destOrd="0" presId="urn:microsoft.com/office/officeart/2005/8/layout/cycle6"/>
    <dgm:cxn modelId="{32EC31FC-DF0E-47C0-901E-4119B5113375}" type="presParOf" srcId="{3A4D9E78-261B-4BF7-9730-21CE80494522}" destId="{B1B9F8B0-F398-4E54-82D3-01CF7FFF1437}" srcOrd="2" destOrd="0" presId="urn:microsoft.com/office/officeart/2005/8/layout/cycle6"/>
    <dgm:cxn modelId="{16C711E7-9C5B-486E-B259-633D28AE4563}" type="presParOf" srcId="{3A4D9E78-261B-4BF7-9730-21CE80494522}" destId="{D6633621-5ED2-47D3-A603-3A919EDFF563}" srcOrd="3" destOrd="0" presId="urn:microsoft.com/office/officeart/2005/8/layout/cycle6"/>
    <dgm:cxn modelId="{20B3F881-3D6B-487A-BE8D-A3946E7C938F}" type="presParOf" srcId="{3A4D9E78-261B-4BF7-9730-21CE80494522}" destId="{9C415D65-5950-4A2E-9504-8FE956A4F4AB}" srcOrd="4" destOrd="0" presId="urn:microsoft.com/office/officeart/2005/8/layout/cycle6"/>
    <dgm:cxn modelId="{871E5DB8-A576-449B-8436-7402E1163CBC}" type="presParOf" srcId="{3A4D9E78-261B-4BF7-9730-21CE80494522}" destId="{3CC284FA-DA9A-486E-9064-E624A827E6AA}" srcOrd="5" destOrd="0" presId="urn:microsoft.com/office/officeart/2005/8/layout/cycle6"/>
    <dgm:cxn modelId="{CBA0B653-3167-4AE1-AEA4-D17A23C4F02B}" type="presParOf" srcId="{3A4D9E78-261B-4BF7-9730-21CE80494522}" destId="{24569906-B479-4A08-95B0-4D986B91B8D0}" srcOrd="6" destOrd="0" presId="urn:microsoft.com/office/officeart/2005/8/layout/cycle6"/>
    <dgm:cxn modelId="{9EE9D9F1-9A7A-4E53-9A4B-7B247DAD8CFD}" type="presParOf" srcId="{3A4D9E78-261B-4BF7-9730-21CE80494522}" destId="{C7DF6B7D-2E97-4740-B97A-A187E719F3CB}" srcOrd="7" destOrd="0" presId="urn:microsoft.com/office/officeart/2005/8/layout/cycle6"/>
    <dgm:cxn modelId="{64EDA888-BC9A-4C91-845B-4071C70529D0}" type="presParOf" srcId="{3A4D9E78-261B-4BF7-9730-21CE80494522}" destId="{C88081FD-445F-4FC5-9D1F-BF4894D475C3}" srcOrd="8" destOrd="0" presId="urn:microsoft.com/office/officeart/2005/8/layout/cycle6"/>
    <dgm:cxn modelId="{9EEC8157-C7FD-4E15-ADEF-9CDEC686F695}" type="presParOf" srcId="{3A4D9E78-261B-4BF7-9730-21CE80494522}" destId="{211C6D2B-B5BC-4A14-9D85-C7D780EA3BA9}" srcOrd="9" destOrd="0" presId="urn:microsoft.com/office/officeart/2005/8/layout/cycle6"/>
    <dgm:cxn modelId="{9F21E6CD-89F0-45C0-A2D1-8272AB7FBE44}" type="presParOf" srcId="{3A4D9E78-261B-4BF7-9730-21CE80494522}" destId="{BC26C87F-ABD2-4A51-BFC0-2278DC4225AD}" srcOrd="10" destOrd="0" presId="urn:microsoft.com/office/officeart/2005/8/layout/cycle6"/>
    <dgm:cxn modelId="{97BC82C7-5BE1-4ED7-83A2-AA4181E6CD48}" type="presParOf" srcId="{3A4D9E78-261B-4BF7-9730-21CE80494522}" destId="{46ADD4A5-663F-408E-9390-8A715D49F5BD}" srcOrd="11" destOrd="0" presId="urn:microsoft.com/office/officeart/2005/8/layout/cycle6"/>
    <dgm:cxn modelId="{1D11D2A2-BD6C-408D-9B8D-7E22A04CC154}" type="presParOf" srcId="{3A4D9E78-261B-4BF7-9730-21CE80494522}" destId="{E5271898-C5B6-4ED4-A799-7A6FDA4DE419}" srcOrd="12" destOrd="0" presId="urn:microsoft.com/office/officeart/2005/8/layout/cycle6"/>
    <dgm:cxn modelId="{6E29A090-BDC8-43F3-80D1-65A1CEB629EC}" type="presParOf" srcId="{3A4D9E78-261B-4BF7-9730-21CE80494522}" destId="{ADDC0A9C-CAC8-407B-81AA-AEAF0BCC666A}" srcOrd="13" destOrd="0" presId="urn:microsoft.com/office/officeart/2005/8/layout/cycle6"/>
    <dgm:cxn modelId="{5A928CBC-6FC4-4D7C-9C02-9F424AD3283D}" type="presParOf" srcId="{3A4D9E78-261B-4BF7-9730-21CE80494522}" destId="{6A91E529-3F99-49EB-944E-5774B404A561}" srcOrd="14" destOrd="0" presId="urn:microsoft.com/office/officeart/2005/8/layout/cycle6"/>
    <dgm:cxn modelId="{82D9A796-C0F8-4FF8-B266-97F5D48133C2}" type="presParOf" srcId="{3A4D9E78-261B-4BF7-9730-21CE80494522}" destId="{B09093D7-8A31-446C-A3B3-A52347A48A3D}" srcOrd="15" destOrd="0" presId="urn:microsoft.com/office/officeart/2005/8/layout/cycle6"/>
    <dgm:cxn modelId="{479F5B88-6F21-4C1F-8EEF-B6B7D1CC6C7D}" type="presParOf" srcId="{3A4D9E78-261B-4BF7-9730-21CE80494522}" destId="{B914C474-26E2-4A0C-ADBD-EF9AC420BF78}" srcOrd="16" destOrd="0" presId="urn:microsoft.com/office/officeart/2005/8/layout/cycle6"/>
    <dgm:cxn modelId="{30957C45-F95F-4BE6-B456-DED7DBCC8244}" type="presParOf" srcId="{3A4D9E78-261B-4BF7-9730-21CE80494522}" destId="{4037ED4A-253C-43DA-B7A2-1749FB03ECE5}" srcOrd="17" destOrd="0" presId="urn:microsoft.com/office/officeart/2005/8/layout/cycle6"/>
    <dgm:cxn modelId="{73F111F9-BAC4-452A-9CB8-DD2E7C30947F}" type="presParOf" srcId="{3A4D9E78-261B-4BF7-9730-21CE80494522}" destId="{C6961949-59FD-447E-8521-7897830946F4}" srcOrd="18" destOrd="0" presId="urn:microsoft.com/office/officeart/2005/8/layout/cycle6"/>
    <dgm:cxn modelId="{FB9B6F44-03C9-4AE3-B093-C45D93200C71}" type="presParOf" srcId="{3A4D9E78-261B-4BF7-9730-21CE80494522}" destId="{7EB2642C-E603-4EDF-9269-3D5D826119CD}" srcOrd="19" destOrd="0" presId="urn:microsoft.com/office/officeart/2005/8/layout/cycle6"/>
    <dgm:cxn modelId="{68553045-CBAF-4685-8180-209CA863B4F9}" type="presParOf" srcId="{3A4D9E78-261B-4BF7-9730-21CE80494522}" destId="{3E14606A-0A33-437F-A63C-F76821D99790}" srcOrd="20"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1A47BC-B624-4A33-8E6D-7A4871860F7D}">
      <dsp:nvSpPr>
        <dsp:cNvPr id="0" name=""/>
        <dsp:cNvSpPr/>
      </dsp:nvSpPr>
      <dsp:spPr>
        <a:xfrm>
          <a:off x="4316048" y="26940"/>
          <a:ext cx="3559498" cy="99150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a:softEdge rad="12700"/>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History</a:t>
          </a:r>
        </a:p>
      </dsp:txBody>
      <dsp:txXfrm>
        <a:off x="4364449" y="75341"/>
        <a:ext cx="3462696" cy="894705"/>
      </dsp:txXfrm>
    </dsp:sp>
    <dsp:sp modelId="{B1B9F8B0-F398-4E54-82D3-01CF7FFF1437}">
      <dsp:nvSpPr>
        <dsp:cNvPr id="0" name=""/>
        <dsp:cNvSpPr/>
      </dsp:nvSpPr>
      <dsp:spPr>
        <a:xfrm>
          <a:off x="5176687" y="917797"/>
          <a:ext cx="5663537" cy="5663537"/>
        </a:xfrm>
        <a:custGeom>
          <a:avLst/>
          <a:gdLst/>
          <a:ahLst/>
          <a:cxnLst/>
          <a:rect l="0" t="0" r="0" b="0"/>
          <a:pathLst>
            <a:path>
              <a:moveTo>
                <a:pt x="2100213" y="96126"/>
              </a:moveTo>
              <a:arcTo wR="2831768" hR="2831768" stAng="15301710" swAng="2094459"/>
            </a:path>
          </a:pathLst>
        </a:custGeom>
        <a:noFill/>
        <a:ln w="9525" cap="flat" cmpd="sng" algn="ctr">
          <a:solidFill>
            <a:schemeClr val="accent3">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6633621-5ED2-47D3-A603-3A919EDFF563}">
      <dsp:nvSpPr>
        <dsp:cNvPr id="0" name=""/>
        <dsp:cNvSpPr/>
      </dsp:nvSpPr>
      <dsp:spPr>
        <a:xfrm>
          <a:off x="7420990" y="1093451"/>
          <a:ext cx="3851657" cy="1447750"/>
        </a:xfrm>
        <a:prstGeom prst="roundRect">
          <a:avLst/>
        </a:prstGeom>
        <a:solidFill>
          <a:srgbClr val="799EF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When Title IX Applies</a:t>
          </a:r>
        </a:p>
      </dsp:txBody>
      <dsp:txXfrm>
        <a:off x="7491663" y="1164124"/>
        <a:ext cx="3710311" cy="1306404"/>
      </dsp:txXfrm>
    </dsp:sp>
    <dsp:sp modelId="{3CC284FA-DA9A-486E-9064-E624A827E6AA}">
      <dsp:nvSpPr>
        <dsp:cNvPr id="0" name=""/>
        <dsp:cNvSpPr/>
      </dsp:nvSpPr>
      <dsp:spPr>
        <a:xfrm>
          <a:off x="4788509" y="-2372764"/>
          <a:ext cx="5663537" cy="5663537"/>
        </a:xfrm>
        <a:custGeom>
          <a:avLst/>
          <a:gdLst/>
          <a:ahLst/>
          <a:cxnLst/>
          <a:rect l="0" t="0" r="0" b="0"/>
          <a:pathLst>
            <a:path>
              <a:moveTo>
                <a:pt x="4744899" y="4919553"/>
              </a:moveTo>
              <a:arcTo wR="2831768" hR="2831768" stAng="2849975" swAng="986033"/>
            </a:path>
          </a:pathLst>
        </a:custGeom>
        <a:noFill/>
        <a:ln w="9525" cap="flat" cmpd="sng" algn="ctr">
          <a:solidFill>
            <a:schemeClr val="accent3">
              <a:hueOff val="-2570381"/>
              <a:satOff val="6109"/>
              <a:lumOff val="-1307"/>
              <a:alphaOff val="0"/>
            </a:schemeClr>
          </a:solidFill>
          <a:prstDash val="solid"/>
        </a:ln>
        <a:effectLst/>
      </dsp:spPr>
      <dsp:style>
        <a:lnRef idx="1">
          <a:scrgbClr r="0" g="0" b="0"/>
        </a:lnRef>
        <a:fillRef idx="0">
          <a:scrgbClr r="0" g="0" b="0"/>
        </a:fillRef>
        <a:effectRef idx="0">
          <a:scrgbClr r="0" g="0" b="0"/>
        </a:effectRef>
        <a:fontRef idx="minor"/>
      </dsp:style>
    </dsp:sp>
    <dsp:sp modelId="{24569906-B479-4A08-95B0-4D986B91B8D0}">
      <dsp:nvSpPr>
        <dsp:cNvPr id="0" name=""/>
        <dsp:cNvSpPr/>
      </dsp:nvSpPr>
      <dsp:spPr>
        <a:xfrm>
          <a:off x="6768766" y="3006355"/>
          <a:ext cx="4117076" cy="1313232"/>
        </a:xfrm>
        <a:prstGeom prst="roundRect">
          <a:avLst/>
        </a:prstGeom>
        <a:solidFill>
          <a:schemeClr val="accent3">
            <a:hueOff val="-5140763"/>
            <a:satOff val="12218"/>
            <a:lumOff val="-26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Formal </a:t>
          </a:r>
        </a:p>
        <a:p>
          <a:pPr marL="0" lvl="0" indent="0" algn="ctr" defTabSz="1333500">
            <a:lnSpc>
              <a:spcPct val="90000"/>
            </a:lnSpc>
            <a:spcBef>
              <a:spcPct val="0"/>
            </a:spcBef>
            <a:spcAft>
              <a:spcPct val="35000"/>
            </a:spcAft>
            <a:buNone/>
          </a:pPr>
          <a:r>
            <a:rPr lang="en-US" sz="3000" b="1" kern="1200" dirty="0">
              <a:solidFill>
                <a:schemeClr val="tx1"/>
              </a:solidFill>
            </a:rPr>
            <a:t>Complaint</a:t>
          </a:r>
        </a:p>
      </dsp:txBody>
      <dsp:txXfrm>
        <a:off x="6832873" y="3070462"/>
        <a:ext cx="3988862" cy="1185018"/>
      </dsp:txXfrm>
    </dsp:sp>
    <dsp:sp modelId="{C88081FD-445F-4FC5-9D1F-BF4894D475C3}">
      <dsp:nvSpPr>
        <dsp:cNvPr id="0" name=""/>
        <dsp:cNvSpPr/>
      </dsp:nvSpPr>
      <dsp:spPr>
        <a:xfrm>
          <a:off x="3902412" y="-590934"/>
          <a:ext cx="5663537" cy="5663537"/>
        </a:xfrm>
        <a:custGeom>
          <a:avLst/>
          <a:gdLst/>
          <a:ahLst/>
          <a:cxnLst/>
          <a:rect l="0" t="0" r="0" b="0"/>
          <a:pathLst>
            <a:path>
              <a:moveTo>
                <a:pt x="4747457" y="4917206"/>
              </a:moveTo>
              <a:arcTo wR="2831768" hR="2831768" stAng="2845760" swAng="1179440"/>
            </a:path>
          </a:pathLst>
        </a:custGeom>
        <a:noFill/>
        <a:ln w="9525" cap="flat" cmpd="sng" algn="ctr">
          <a:solidFill>
            <a:schemeClr val="accent3">
              <a:hueOff val="-5140763"/>
              <a:satOff val="12218"/>
              <a:lumOff val="-2614"/>
              <a:alphaOff val="0"/>
            </a:schemeClr>
          </a:solidFill>
          <a:prstDash val="solid"/>
        </a:ln>
        <a:effectLst/>
      </dsp:spPr>
      <dsp:style>
        <a:lnRef idx="1">
          <a:scrgbClr r="0" g="0" b="0"/>
        </a:lnRef>
        <a:fillRef idx="0">
          <a:scrgbClr r="0" g="0" b="0"/>
        </a:fillRef>
        <a:effectRef idx="0">
          <a:scrgbClr r="0" g="0" b="0"/>
        </a:effectRef>
        <a:fontRef idx="minor"/>
      </dsp:style>
    </dsp:sp>
    <dsp:sp modelId="{211C6D2B-B5BC-4A14-9D85-C7D780EA3BA9}">
      <dsp:nvSpPr>
        <dsp:cNvPr id="0" name=""/>
        <dsp:cNvSpPr/>
      </dsp:nvSpPr>
      <dsp:spPr>
        <a:xfrm>
          <a:off x="5751510" y="4852986"/>
          <a:ext cx="3160149" cy="1001125"/>
        </a:xfrm>
        <a:prstGeom prst="roundRect">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Investigation </a:t>
          </a:r>
        </a:p>
      </dsp:txBody>
      <dsp:txXfrm>
        <a:off x="5800381" y="4901857"/>
        <a:ext cx="3062407" cy="903383"/>
      </dsp:txXfrm>
    </dsp:sp>
    <dsp:sp modelId="{46ADD4A5-663F-408E-9390-8A715D49F5BD}">
      <dsp:nvSpPr>
        <dsp:cNvPr id="0" name=""/>
        <dsp:cNvSpPr/>
      </dsp:nvSpPr>
      <dsp:spPr>
        <a:xfrm>
          <a:off x="2442193" y="380554"/>
          <a:ext cx="5663537" cy="5663537"/>
        </a:xfrm>
        <a:custGeom>
          <a:avLst/>
          <a:gdLst/>
          <a:ahLst/>
          <a:cxnLst/>
          <a:rect l="0" t="0" r="0" b="0"/>
          <a:pathLst>
            <a:path>
              <a:moveTo>
                <a:pt x="3829838" y="5481820"/>
              </a:moveTo>
              <a:arcTo wR="2831768" hR="2831768" stAng="4161749" swAng="2844479"/>
            </a:path>
          </a:pathLst>
        </a:custGeom>
        <a:noFill/>
        <a:ln w="9525" cap="flat" cmpd="sng" algn="ctr">
          <a:solidFill>
            <a:schemeClr val="accent3">
              <a:hueOff val="-7711144"/>
              <a:satOff val="18328"/>
              <a:lumOff val="-3921"/>
              <a:alphaOff val="0"/>
            </a:schemeClr>
          </a:solidFill>
          <a:prstDash val="solid"/>
        </a:ln>
        <a:effectLst/>
      </dsp:spPr>
      <dsp:style>
        <a:lnRef idx="1">
          <a:scrgbClr r="0" g="0" b="0"/>
        </a:lnRef>
        <a:fillRef idx="0">
          <a:scrgbClr r="0" g="0" b="0"/>
        </a:fillRef>
        <a:effectRef idx="0">
          <a:scrgbClr r="0" g="0" b="0"/>
        </a:effectRef>
        <a:fontRef idx="minor"/>
      </dsp:style>
    </dsp:sp>
    <dsp:sp modelId="{E5271898-C5B6-4ED4-A799-7A6FDA4DE419}">
      <dsp:nvSpPr>
        <dsp:cNvPr id="0" name=""/>
        <dsp:cNvSpPr/>
      </dsp:nvSpPr>
      <dsp:spPr>
        <a:xfrm>
          <a:off x="1027112" y="4181123"/>
          <a:ext cx="4292115" cy="1548923"/>
        </a:xfrm>
        <a:prstGeom prst="roundRect">
          <a:avLst/>
        </a:prstGeom>
        <a:solidFill>
          <a:schemeClr val="accent3">
            <a:hueOff val="-10281526"/>
            <a:satOff val="24437"/>
            <a:lumOff val="-5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Decision on Complaint (Hearing)</a:t>
          </a:r>
        </a:p>
      </dsp:txBody>
      <dsp:txXfrm>
        <a:off x="1102724" y="4256735"/>
        <a:ext cx="4140891" cy="1397699"/>
      </dsp:txXfrm>
    </dsp:sp>
    <dsp:sp modelId="{6A91E529-3F99-49EB-944E-5774B404A561}">
      <dsp:nvSpPr>
        <dsp:cNvPr id="0" name=""/>
        <dsp:cNvSpPr/>
      </dsp:nvSpPr>
      <dsp:spPr>
        <a:xfrm>
          <a:off x="1864766" y="-729654"/>
          <a:ext cx="5663537" cy="5663537"/>
        </a:xfrm>
        <a:custGeom>
          <a:avLst/>
          <a:gdLst/>
          <a:ahLst/>
          <a:cxnLst/>
          <a:rect l="0" t="0" r="0" b="0"/>
          <a:pathLst>
            <a:path>
              <a:moveTo>
                <a:pt x="903658" y="4905727"/>
              </a:moveTo>
              <a:arcTo wR="2831768" hR="2831768" stAng="7974773" swAng="886317"/>
            </a:path>
          </a:pathLst>
        </a:custGeom>
        <a:noFill/>
        <a:ln w="9525" cap="flat" cmpd="sng" algn="ctr">
          <a:solidFill>
            <a:schemeClr val="accent3">
              <a:hueOff val="-10281526"/>
              <a:satOff val="24437"/>
              <a:lumOff val="-5229"/>
              <a:alphaOff val="0"/>
            </a:schemeClr>
          </a:solidFill>
          <a:prstDash val="solid"/>
        </a:ln>
        <a:effectLst/>
      </dsp:spPr>
      <dsp:style>
        <a:lnRef idx="1">
          <a:scrgbClr r="0" g="0" b="0"/>
        </a:lnRef>
        <a:fillRef idx="0">
          <a:scrgbClr r="0" g="0" b="0"/>
        </a:fillRef>
        <a:effectRef idx="0">
          <a:scrgbClr r="0" g="0" b="0"/>
        </a:effectRef>
        <a:fontRef idx="minor"/>
      </dsp:style>
    </dsp:sp>
    <dsp:sp modelId="{B09093D7-8A31-446C-A3B3-A52347A48A3D}">
      <dsp:nvSpPr>
        <dsp:cNvPr id="0" name=""/>
        <dsp:cNvSpPr/>
      </dsp:nvSpPr>
      <dsp:spPr>
        <a:xfrm>
          <a:off x="842436" y="2881592"/>
          <a:ext cx="2862300" cy="728034"/>
        </a:xfrm>
        <a:prstGeom prst="round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Appeal</a:t>
          </a:r>
        </a:p>
      </dsp:txBody>
      <dsp:txXfrm>
        <a:off x="877976" y="2917132"/>
        <a:ext cx="2791220" cy="656954"/>
      </dsp:txXfrm>
    </dsp:sp>
    <dsp:sp modelId="{4037ED4A-253C-43DA-B7A2-1749FB03ECE5}">
      <dsp:nvSpPr>
        <dsp:cNvPr id="0" name=""/>
        <dsp:cNvSpPr/>
      </dsp:nvSpPr>
      <dsp:spPr>
        <a:xfrm>
          <a:off x="1790126" y="1652327"/>
          <a:ext cx="5663537" cy="5663537"/>
        </a:xfrm>
        <a:custGeom>
          <a:avLst/>
          <a:gdLst/>
          <a:ahLst/>
          <a:cxnLst/>
          <a:rect l="0" t="0" r="0" b="0"/>
          <a:pathLst>
            <a:path>
              <a:moveTo>
                <a:pt x="500535" y="1224204"/>
              </a:moveTo>
              <a:arcTo wR="2831768" hR="2831768" stAng="12875355" swAng="732284"/>
            </a:path>
          </a:pathLst>
        </a:custGeom>
        <a:noFill/>
        <a:ln w="9525" cap="flat" cmpd="sng" algn="ctr">
          <a:solidFill>
            <a:schemeClr val="accent3">
              <a:hueOff val="-12851907"/>
              <a:satOff val="30546"/>
              <a:lumOff val="-6536"/>
              <a:alphaOff val="0"/>
            </a:schemeClr>
          </a:solidFill>
          <a:prstDash val="solid"/>
        </a:ln>
        <a:effectLst/>
      </dsp:spPr>
      <dsp:style>
        <a:lnRef idx="1">
          <a:scrgbClr r="0" g="0" b="0"/>
        </a:lnRef>
        <a:fillRef idx="0">
          <a:scrgbClr r="0" g="0" b="0"/>
        </a:fillRef>
        <a:effectRef idx="0">
          <a:scrgbClr r="0" g="0" b="0"/>
        </a:effectRef>
        <a:fontRef idx="minor"/>
      </dsp:style>
    </dsp:sp>
    <dsp:sp modelId="{C6961949-59FD-447E-8521-7897830946F4}">
      <dsp:nvSpPr>
        <dsp:cNvPr id="0" name=""/>
        <dsp:cNvSpPr/>
      </dsp:nvSpPr>
      <dsp:spPr>
        <a:xfrm>
          <a:off x="1062289" y="1306837"/>
          <a:ext cx="3658435" cy="1108991"/>
        </a:xfrm>
        <a:prstGeom prst="roundRect">
          <a:avLst/>
        </a:prstGeom>
        <a:solidFill>
          <a:srgbClr val="FEA49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tx1"/>
              </a:solidFill>
            </a:rPr>
            <a:t>Miscellaneous</a:t>
          </a:r>
        </a:p>
      </dsp:txBody>
      <dsp:txXfrm>
        <a:off x="1116425" y="1360973"/>
        <a:ext cx="3550163" cy="1000719"/>
      </dsp:txXfrm>
    </dsp:sp>
    <dsp:sp modelId="{3E14606A-0A33-437F-A63C-F76821D99790}">
      <dsp:nvSpPr>
        <dsp:cNvPr id="0" name=""/>
        <dsp:cNvSpPr/>
      </dsp:nvSpPr>
      <dsp:spPr>
        <a:xfrm>
          <a:off x="2050449" y="779111"/>
          <a:ext cx="5663537" cy="5663537"/>
        </a:xfrm>
        <a:custGeom>
          <a:avLst/>
          <a:gdLst/>
          <a:ahLst/>
          <a:cxnLst/>
          <a:rect l="0" t="0" r="0" b="0"/>
          <a:pathLst>
            <a:path>
              <a:moveTo>
                <a:pt x="1195069" y="520896"/>
              </a:moveTo>
              <a:arcTo wR="2831768" hR="2831768" stAng="14081494" swAng="1412212"/>
            </a:path>
          </a:pathLst>
        </a:custGeom>
        <a:noFill/>
        <a:ln w="9525" cap="flat" cmpd="sng" algn="ctr">
          <a:solidFill>
            <a:schemeClr val="accent3">
              <a:hueOff val="-15422289"/>
              <a:satOff val="36655"/>
              <a:lumOff val="-784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DBB5B-7608-485F-9A67-3948A81EAFE6}" type="datetimeFigureOut">
              <a:rPr lang="en-US" smtClean="0"/>
              <a:t>10/21/2020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D23A5-4A48-4544-9874-C8A2FB006F98}" type="slidenum">
              <a:rPr lang="en-US" smtClean="0"/>
              <a:t>‹#›</a:t>
            </a:fld>
            <a:endParaRPr lang="en-US" dirty="0"/>
          </a:p>
        </p:txBody>
      </p:sp>
    </p:spTree>
    <p:extLst>
      <p:ext uri="{BB962C8B-B14F-4D97-AF65-F5344CB8AC3E}">
        <p14:creationId xmlns:p14="http://schemas.microsoft.com/office/powerpoint/2010/main" val="3509286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1AF42C-8E43-478F-B22E-6F8F2D22500F}" type="slidenum">
              <a:rPr lang="en-US" smtClean="0"/>
              <a:t>2</a:t>
            </a:fld>
            <a:endParaRPr lang="en-US" dirty="0"/>
          </a:p>
        </p:txBody>
      </p:sp>
      <p:sp>
        <p:nvSpPr>
          <p:cNvPr id="5" name="Date Placeholder 4">
            <a:extLst>
              <a:ext uri="{FF2B5EF4-FFF2-40B4-BE49-F238E27FC236}">
                <a16:creationId xmlns:a16="http://schemas.microsoft.com/office/drawing/2014/main" id="{B6D52792-81A4-41F0-B947-4E38ADD16D84}"/>
              </a:ext>
            </a:extLst>
          </p:cNvPr>
          <p:cNvSpPr>
            <a:spLocks noGrp="1"/>
          </p:cNvSpPr>
          <p:nvPr>
            <p:ph type="dt" idx="1"/>
          </p:nvPr>
        </p:nvSpPr>
        <p:spPr/>
        <p:txBody>
          <a:bodyPr/>
          <a:lstStyle/>
          <a:p>
            <a:r>
              <a:rPr lang="en-US" dirty="0"/>
              <a:t>2/26/2020</a:t>
            </a:r>
          </a:p>
        </p:txBody>
      </p:sp>
    </p:spTree>
    <p:extLst>
      <p:ext uri="{BB962C8B-B14F-4D97-AF65-F5344CB8AC3E}">
        <p14:creationId xmlns:p14="http://schemas.microsoft.com/office/powerpoint/2010/main" val="96442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Title IX grievance process, if it plays out in full, will move through six phases: 1) the school receives “actual knowledge” of conduct that may meet the definition of sexual harassment that constitutes sex-based sexual harassment. 2) The school may receive a “formal complaint” of allegations of conduct that falls within the scope of Title IX. 3) The formal complaint normally triggers an investigation of the allegations. 4) The investigation culminates in a hearing (for postsecondary institutions) OR an opportunity for the parties to question each other in written form, if a K-12 school offers this option. 5) The school renders a determination regarding responsibility. And 6) either party may appeal the decision.</a:t>
            </a:r>
          </a:p>
          <a:p>
            <a:endParaRPr lang="en-US" dirty="0"/>
          </a:p>
          <a:p>
            <a:r>
              <a:rPr lang="en-US" dirty="0"/>
              <a:t>Each phase has specific procedural requirements, some of which will depend on policy determinations by your schools. Each phase also has a number of options for how the process may play out a bit differently. Again, we will come back to this and dive into each phase in depth. But first, we need to spend some time with the definitions that Title IX provides for various terms, and the restrictions on the scope of what falls under Title IX.</a:t>
            </a:r>
          </a:p>
        </p:txBody>
      </p:sp>
      <p:sp>
        <p:nvSpPr>
          <p:cNvPr id="4" name="Slide Number Placeholder 3"/>
          <p:cNvSpPr>
            <a:spLocks noGrp="1"/>
          </p:cNvSpPr>
          <p:nvPr>
            <p:ph type="sldNum" sz="quarter" idx="5"/>
          </p:nvPr>
        </p:nvSpPr>
        <p:spPr/>
        <p:txBody>
          <a:bodyPr/>
          <a:lstStyle/>
          <a:p>
            <a:fld id="{D49D23A5-4A48-4544-9874-C8A2FB006F98}" type="slidenum">
              <a:rPr lang="en-US" smtClean="0"/>
              <a:t>15</a:t>
            </a:fld>
            <a:endParaRPr lang="en-US" dirty="0"/>
          </a:p>
        </p:txBody>
      </p:sp>
    </p:spTree>
    <p:extLst>
      <p:ext uri="{BB962C8B-B14F-4D97-AF65-F5344CB8AC3E}">
        <p14:creationId xmlns:p14="http://schemas.microsoft.com/office/powerpoint/2010/main" val="2822467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Temporal scope of Title IX:</a:t>
            </a:r>
          </a:p>
          <a:p>
            <a:r>
              <a:rPr lang="en-US" dirty="0"/>
              <a:t>There are a couple of issues that limit the temporal scope of Title IX. First, the school must have </a:t>
            </a:r>
            <a:r>
              <a:rPr lang="en-US" b="1" dirty="0"/>
              <a:t>actual notice </a:t>
            </a:r>
            <a:r>
              <a:rPr lang="en-US" dirty="0"/>
              <a:t>of allegations in order to act in any way. When does a school have actual notice? Under a few different scenarios:</a:t>
            </a:r>
          </a:p>
          <a:p>
            <a:endParaRPr lang="en-US" dirty="0"/>
          </a:p>
          <a:p>
            <a:r>
              <a:rPr lang="en-US" dirty="0"/>
              <a:t>First, when the Title IX Coordinator receives any kind of information about allegations of sexual harassment, this always qualifies as “actual notice.” The information might come from a party directly involved or someone who witnessed or heard about an incident. The information might come in verbal or written form. Or, the information might come through the channels of a formal complaint. The important thing is that when the Title IX Coordinator receives </a:t>
            </a:r>
            <a:r>
              <a:rPr lang="en-US" i="1" dirty="0"/>
              <a:t>any</a:t>
            </a:r>
            <a:r>
              <a:rPr lang="en-US" dirty="0"/>
              <a:t> information about alleged sexual harassment, this constitutes actual notice, and they have to respond in a way that is not deliberately indifferent.” (We’ll talk about that soon.)</a:t>
            </a:r>
          </a:p>
          <a:p>
            <a:endParaRPr lang="en-US" dirty="0"/>
          </a:p>
          <a:p>
            <a:r>
              <a:rPr lang="en-US" dirty="0"/>
              <a:t>If, beyond the Title IX Coordinator, someone with “authority to institute corrective measures on the school’s behalf,” receives this information, then this also qualifies as actual notice. This language comes from the other major Supreme Court case that deals with Title IX: </a:t>
            </a:r>
            <a:r>
              <a:rPr lang="en-US" i="1" dirty="0"/>
              <a:t>Gebser v. Lago Vista School District</a:t>
            </a:r>
            <a:r>
              <a:rPr lang="en-US" i="0" dirty="0"/>
              <a:t>. In that case, decided in 1998, the Court held that “a damages remedy will not lie under Title IX unless an official who at minimum has authority to address the alleged discrimination and to institute corrective measures on the school’s behalf has actual knowledge of discrimination in the [school’s] programs and fails adequately to respond.” (</a:t>
            </a:r>
            <a:r>
              <a:rPr lang="en-US" i="1" dirty="0"/>
              <a:t>See </a:t>
            </a:r>
            <a:r>
              <a:rPr lang="en-US" i="0" dirty="0"/>
              <a:t>85 Fed. Reg. at 30038) The Regulations say that “Determining whether an individual is a ‘official with authority’ is a legal determination that depends on the </a:t>
            </a:r>
            <a:r>
              <a:rPr lang="en-US" b="1" i="0" dirty="0"/>
              <a:t>specific facts relating to a [school’s] administrative structure and the roles and duties held by officials in the [school’s] own operations</a:t>
            </a:r>
            <a:r>
              <a:rPr lang="en-US" i="0" dirty="0"/>
              <a:t>.” (</a:t>
            </a:r>
            <a:r>
              <a:rPr lang="en-US" i="1" dirty="0"/>
              <a:t>See </a:t>
            </a:r>
            <a:r>
              <a:rPr lang="en-US" i="0" dirty="0"/>
              <a:t>85 Fed. Reg. at 30039) This designation by default also only really applies in the postsecondary context, because in K-12 schools, </a:t>
            </a:r>
            <a:r>
              <a:rPr lang="en-US" i="1" dirty="0"/>
              <a:t>any </a:t>
            </a:r>
            <a:r>
              <a:rPr lang="en-US" i="0" dirty="0"/>
              <a:t>school</a:t>
            </a:r>
            <a:r>
              <a:rPr lang="en-US" i="1" dirty="0"/>
              <a:t> </a:t>
            </a:r>
            <a:r>
              <a:rPr lang="en-US" i="0" dirty="0"/>
              <a:t>employee can have actual knowledge. (</a:t>
            </a:r>
            <a:r>
              <a:rPr lang="en-US" i="1" dirty="0"/>
              <a:t>See </a:t>
            </a:r>
            <a:r>
              <a:rPr lang="en-US" i="0" dirty="0"/>
              <a:t>85 Fed. Reg. at 30040) For colleges/universities, you</a:t>
            </a:r>
            <a:r>
              <a:rPr lang="en-US" dirty="0"/>
              <a:t> should consider who else has authority to institute corrective measures according to your policies—does this include a discipline coordinator? Dean of Students? Members of a disciplinary committee? HR staff? Think about your institution and its remedial processes. The Regulations say that a school </a:t>
            </a:r>
            <a:r>
              <a:rPr lang="en-US" i="0" dirty="0"/>
              <a:t>“may empower as many officials as it wishes with the requisite authority to institute corrective measures on the [school’s] behalf,” and that schools may also “publicize lists of officials with authority.” (</a:t>
            </a:r>
            <a:r>
              <a:rPr lang="en-US" i="1" dirty="0"/>
              <a:t>See </a:t>
            </a:r>
            <a:r>
              <a:rPr lang="en-US" i="0" dirty="0"/>
              <a:t>85 Fed. Reg. at 30107) We recommend that, for clarity, schools DO make a public list of “officials with authority to institute corrective measures on the school’s behalf” for Title IX purposes. Such individuals should then be trained on Title IX.</a:t>
            </a:r>
            <a:endParaRPr lang="en-US" dirty="0"/>
          </a:p>
          <a:p>
            <a:endParaRPr lang="en-US" dirty="0"/>
          </a:p>
          <a:p>
            <a:r>
              <a:rPr lang="en-US" dirty="0"/>
              <a:t>For all K-12 schools, the Regulations are clear that when ANY employee receives any information about alleged sexual harassment, this constitutes actual notice. Title IX Coordinators should work with their school administrators to make sure that not only all teachers, but also all paraprofessional staff, understand and regularly are trained on their Title IX reporting responsibilities.</a:t>
            </a:r>
          </a:p>
          <a:p>
            <a:endParaRPr lang="en-US" dirty="0"/>
          </a:p>
          <a:p>
            <a:r>
              <a:rPr lang="en-US" b="1" dirty="0"/>
              <a:t>What is NOT “actual notice”?</a:t>
            </a:r>
          </a:p>
          <a:p>
            <a:r>
              <a:rPr lang="en-US" dirty="0"/>
              <a:t>Under previous guidance, colleges and universities were used to having most or nearly all of its employees designated as “responsible employees” with mandatory reporting obligations for Title IX purposes. But this guidance was withdrawn in 2017, and now under the new regulations, postsecondary institutions can choose whether or not its employees have any reporting responsibilities to the Title IX Coordinator. (</a:t>
            </a:r>
            <a:r>
              <a:rPr lang="en-US" i="1" dirty="0"/>
              <a:t>See </a:t>
            </a:r>
            <a:r>
              <a:rPr lang="en-US" i="0" dirty="0"/>
              <a:t>85 Fed. Reg. at 30040)</a:t>
            </a:r>
            <a:r>
              <a:rPr lang="en-US" dirty="0"/>
              <a:t> Colleges can choose not to designate any mandatory reporters, designate some employees as mandatory reporters and others not, or maintain mandatory reporting for everyone. But even for those college/university employees who do have reporting responsibilities, an employee’s failure to report when required will not trigger “vicarious liability.” In other words, the college is not deemed to have “actual notice” if the school should have known about an incident, but they didn’t because an employee failed to report it to the Title IX Coordinator, even if they were supposed to. (</a:t>
            </a:r>
            <a:r>
              <a:rPr lang="en-US" i="1" dirty="0"/>
              <a:t>See </a:t>
            </a:r>
            <a:r>
              <a:rPr lang="en-US" i="0" dirty="0"/>
              <a:t>85 Fed. Reg. 30043) </a:t>
            </a:r>
            <a:r>
              <a:rPr lang="en-US" dirty="0"/>
              <a:t>Note that this is a different standard that only applies to colleges and universities—K-12 schools WILL have “actual notice” if ANY employee receives information about alleged sexual harassment, so these employees ALWAYS need to report information they receive to the Title IX Coordinator for appropriate follow-up.</a:t>
            </a:r>
          </a:p>
          <a:p>
            <a:endParaRPr lang="en-US" dirty="0"/>
          </a:p>
          <a:p>
            <a:r>
              <a:rPr lang="en-US" dirty="0"/>
              <a:t>There is also no recognition of “constructive notice” as triggering a school’s response obligations. This is the “should have known” standard, and it appeared in several of the previous guidance documents. The final regulations do NOT assign liability to schools if the school “should have known” about sexual harassment—the school’s response obligations are just triggered when there is “actual knowledge.” (</a:t>
            </a:r>
            <a:r>
              <a:rPr lang="en-US" i="1" dirty="0"/>
              <a:t>See </a:t>
            </a:r>
            <a:r>
              <a:rPr lang="en-US" i="0" dirty="0"/>
              <a:t>85 Fed. Reg. at 30040-41)</a:t>
            </a:r>
            <a:endParaRPr lang="en-US" dirty="0"/>
          </a:p>
          <a:p>
            <a:endParaRPr lang="en-US" dirty="0"/>
          </a:p>
          <a:p>
            <a:r>
              <a:rPr lang="en-US" b="1" dirty="0"/>
              <a:t>Active, current participation of Complainant</a:t>
            </a:r>
          </a:p>
          <a:p>
            <a:r>
              <a:rPr lang="en-US" dirty="0"/>
              <a:t>Finally, there’s another temporal restriction for Title IX: AT THE TIME a formal complaint is filed, the Complainant </a:t>
            </a:r>
            <a:r>
              <a:rPr lang="en-US" i="1" dirty="0"/>
              <a:t>must be participating in or attempting to participate in the school’s education program or activity </a:t>
            </a:r>
            <a:r>
              <a:rPr lang="en-US" dirty="0"/>
              <a:t>for the school to investigate the complaint. This means the Complainant must be either a prospective or current student or employee </a:t>
            </a:r>
            <a:r>
              <a:rPr lang="en-US" i="1" dirty="0"/>
              <a:t>at the time the complaint was filed</a:t>
            </a:r>
            <a:r>
              <a:rPr lang="en-US" dirty="0"/>
              <a:t>. If the Complainant was a student, but he or she is no longer attending that school—if they’ve dropped out or graduated or transferred—and they are not attempting to come back in any way, then that complaint falls outside the temporal scope of Title IX, and the school must dismiss it. Likewise, if the Complainant was an employee but he or she is no longer employed at the school, then the school must dismiss the complaint.</a:t>
            </a:r>
          </a:p>
          <a:p>
            <a:endParaRPr lang="en-US" dirty="0"/>
          </a:p>
          <a:p>
            <a:r>
              <a:rPr lang="en-US" dirty="0"/>
              <a:t>BUT it is possible for the Title IX Coordinator to </a:t>
            </a:r>
            <a:r>
              <a:rPr lang="en-US" i="1" dirty="0"/>
              <a:t>sign a Formal Complaint</a:t>
            </a:r>
            <a:r>
              <a:rPr lang="en-US" i="0" dirty="0"/>
              <a:t> if there is not an eligible Complainant and there is reason to believe there could be a continuing safety threat to the school. We’ll come back to this later.</a:t>
            </a:r>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16</a:t>
            </a:fld>
            <a:endParaRPr lang="en-US" dirty="0"/>
          </a:p>
        </p:txBody>
      </p:sp>
    </p:spTree>
    <p:extLst>
      <p:ext uri="{BB962C8B-B14F-4D97-AF65-F5344CB8AC3E}">
        <p14:creationId xmlns:p14="http://schemas.microsoft.com/office/powerpoint/2010/main" val="2397350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should schools approach the Title IX process?</a:t>
            </a:r>
          </a:p>
          <a:p>
            <a:r>
              <a:rPr lang="en-US" b="0" dirty="0"/>
              <a:t>Before diving into the details of the grievance process, we have a few key principles to guide schools on how they should respond to allegations of sexual harassment in general.</a:t>
            </a:r>
          </a:p>
          <a:p>
            <a:endParaRPr lang="en-US" b="0" dirty="0"/>
          </a:p>
          <a:p>
            <a:r>
              <a:rPr lang="en-US" b="0" dirty="0"/>
              <a:t>When a school has actual knowledge of allegations of sexual harassment that falls within the scope of Title IX, the school must respond promptly, and in a manner that is “not deliberately indifferent.” That means a school can’t respond in a way that is “clearly unreasonable in light of known circumstances.” Basically, a school can’t just ignore credible allegations—it must do </a:t>
            </a:r>
            <a:r>
              <a:rPr lang="en-US" b="0" i="1" dirty="0"/>
              <a:t>something</a:t>
            </a:r>
            <a:r>
              <a:rPr lang="en-US" b="0" i="0" dirty="0"/>
              <a:t>. But that </a:t>
            </a:r>
            <a:r>
              <a:rPr lang="en-US" b="0" i="1" dirty="0"/>
              <a:t>something</a:t>
            </a:r>
            <a:r>
              <a:rPr lang="en-US" b="0" i="0" dirty="0"/>
              <a:t> depends on the circumstances. </a:t>
            </a:r>
            <a:r>
              <a:rPr lang="en-US" b="1" i="0" dirty="0"/>
              <a:t>An appropriate response will nearly always include offering “supportive measures” to an alleged victim, as a starting point</a:t>
            </a:r>
            <a:r>
              <a:rPr lang="en-US" b="0" i="0" dirty="0"/>
              <a:t>. We’ll talk about that in a moment. If a school with actual knowledge chooses to take no action at all in response to allegations, the school must document </a:t>
            </a:r>
            <a:r>
              <a:rPr lang="en-US" b="0" i="1" dirty="0"/>
              <a:t>WHY</a:t>
            </a:r>
            <a:r>
              <a:rPr lang="en-US" b="0" i="0" dirty="0"/>
              <a:t> it took no action, and why this was not “clearly unreasonable in light of known circumstances.”</a:t>
            </a:r>
          </a:p>
          <a:p>
            <a:endParaRPr lang="en-US" b="0" i="0" dirty="0"/>
          </a:p>
          <a:p>
            <a:r>
              <a:rPr lang="en-US" b="0" i="0" dirty="0"/>
              <a:t>The appropriate response must also treat the alleged perpetrator as innocent until proven guilty. So any measures taken to support the alleged victim cannot include any disciplinary or punitive actions against the alleged perpetrator until 1) a formal Title IX complaint is filed, and 2) the FULL grievance process plays out. </a:t>
            </a:r>
          </a:p>
          <a:p>
            <a:endParaRPr lang="en-US" b="0" i="0" dirty="0"/>
          </a:p>
          <a:p>
            <a:r>
              <a:rPr lang="en-US" b="0" i="0" dirty="0"/>
              <a:t>Finally, the school must also preserve other constitutional and statutory rights of the parties afforded to them by law. Note the First Amendment protections. The long explanation of the regulations emphasizes First Amendment rights a lot. Schools cannot restrict parties’ speech in ways that violate the First Amendment. So when you think about the supportive measures you put in place during the Title IX process, they can’t include a blanket “gag order” on any of the involved parties. BUT, you can still keep your existing Student and Employee Codes of Conduct in place and enforce any violations according to your Codes of Conduct. It may be a fine line to balance, especially amongst older students or employees and their use of social media.</a:t>
            </a:r>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17</a:t>
            </a:fld>
            <a:endParaRPr lang="en-US" dirty="0"/>
          </a:p>
        </p:txBody>
      </p:sp>
    </p:spTree>
    <p:extLst>
      <p:ext uri="{BB962C8B-B14F-4D97-AF65-F5344CB8AC3E}">
        <p14:creationId xmlns:p14="http://schemas.microsoft.com/office/powerpoint/2010/main" val="4030727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should schools approach the Title IX process?</a:t>
            </a:r>
          </a:p>
          <a:p>
            <a:r>
              <a:rPr lang="en-US" b="0" dirty="0"/>
              <a:t>Before diving into the details of the grievance process, we have a few key principles to guide schools on how they should respond to allegations of sexual harassment in general.</a:t>
            </a:r>
          </a:p>
          <a:p>
            <a:endParaRPr lang="en-US" b="0" dirty="0"/>
          </a:p>
          <a:p>
            <a:r>
              <a:rPr lang="en-US" b="0" dirty="0"/>
              <a:t>When a school has actual knowledge of allegations of sexual harassment that falls within the scope of Title IX, the school must respond promptly, and in a manner that is “not deliberately indifferent.” That means a school can’t respond in a way that is “clearly unreasonable in light of known circumstances.” Basically, a school can’t just ignore credible allegations—it must do </a:t>
            </a:r>
            <a:r>
              <a:rPr lang="en-US" b="0" i="1" dirty="0"/>
              <a:t>something</a:t>
            </a:r>
            <a:r>
              <a:rPr lang="en-US" b="0" i="0" dirty="0"/>
              <a:t>. But that </a:t>
            </a:r>
            <a:r>
              <a:rPr lang="en-US" b="0" i="1" dirty="0"/>
              <a:t>something</a:t>
            </a:r>
            <a:r>
              <a:rPr lang="en-US" b="0" i="0" dirty="0"/>
              <a:t> depends on the circumstances. </a:t>
            </a:r>
            <a:r>
              <a:rPr lang="en-US" b="1" i="0" dirty="0"/>
              <a:t>An appropriate response will nearly always include offering “supportive measures” to an alleged victim, as a starting point</a:t>
            </a:r>
            <a:r>
              <a:rPr lang="en-US" b="0" i="0" dirty="0"/>
              <a:t>. We’ll talk about that in a moment. If a school with actual knowledge chooses to take no action at all in response to allegations, the school must document </a:t>
            </a:r>
            <a:r>
              <a:rPr lang="en-US" b="0" i="1" dirty="0"/>
              <a:t>WHY</a:t>
            </a:r>
            <a:r>
              <a:rPr lang="en-US" b="0" i="0" dirty="0"/>
              <a:t> it took no action, and why this was not “clearly unreasonable in light of known circumstances.”</a:t>
            </a:r>
          </a:p>
          <a:p>
            <a:endParaRPr lang="en-US" b="0" i="0" dirty="0"/>
          </a:p>
          <a:p>
            <a:r>
              <a:rPr lang="en-US" b="0" i="0" dirty="0"/>
              <a:t>The appropriate response must also treat the alleged perpetrator as innocent until proven guilty. So any measures taken to support the alleged victim cannot include any disciplinary or punitive actions against the alleged perpetrator until 1) a formal Title IX complaint is filed, and 2) the FULL grievance process plays out. </a:t>
            </a:r>
          </a:p>
          <a:p>
            <a:endParaRPr lang="en-US" b="0" i="0" dirty="0"/>
          </a:p>
          <a:p>
            <a:r>
              <a:rPr lang="en-US" b="0" i="0" dirty="0"/>
              <a:t>Finally, the school must also preserve other constitutional and statutory rights of the parties afforded to them by law. Note the First Amendment protections. The long explanation of the regulations emphasizes First Amendment rights a lot. Schools cannot restrict parties’ speech in ways that violate the First Amendment. So when you think about the supportive measures you put in place during the Title IX process, they can’t include a blanket “gag order” on any of the involved parties. BUT, you can still keep your existing Student and Employee Codes of Conduct in place and enforce any violations according to your Codes of Conduct. It may be a fine line to balance, especially amongst older students or employees and their use of social media.</a:t>
            </a:r>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18</a:t>
            </a:fld>
            <a:endParaRPr lang="en-US" dirty="0"/>
          </a:p>
        </p:txBody>
      </p:sp>
    </p:spTree>
    <p:extLst>
      <p:ext uri="{BB962C8B-B14F-4D97-AF65-F5344CB8AC3E}">
        <p14:creationId xmlns:p14="http://schemas.microsoft.com/office/powerpoint/2010/main" val="3361492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https://www.titleixinsights.com/2020/05/a-sign-of-things-to-come-title-ix-coordinators-and-signing-complaints/#more-2195 </a:t>
            </a:r>
          </a:p>
          <a:p>
            <a:endParaRPr lang="en-US" dirty="0"/>
          </a:p>
          <a:p>
            <a:r>
              <a:rPr lang="en-US" dirty="0"/>
              <a:t>See 85 Fed. Reg. 30089, 30111, 30128-29</a:t>
            </a:r>
          </a:p>
        </p:txBody>
      </p:sp>
      <p:sp>
        <p:nvSpPr>
          <p:cNvPr id="4" name="Slide Number Placeholder 3"/>
          <p:cNvSpPr>
            <a:spLocks noGrp="1"/>
          </p:cNvSpPr>
          <p:nvPr>
            <p:ph type="sldNum" sz="quarter" idx="5"/>
          </p:nvPr>
        </p:nvSpPr>
        <p:spPr/>
        <p:txBody>
          <a:bodyPr/>
          <a:lstStyle/>
          <a:p>
            <a:fld id="{D49D23A5-4A48-4544-9874-C8A2FB006F98}" type="slidenum">
              <a:rPr lang="en-US" smtClean="0"/>
              <a:t>19</a:t>
            </a:fld>
            <a:endParaRPr lang="en-US" dirty="0"/>
          </a:p>
        </p:txBody>
      </p:sp>
    </p:spTree>
    <p:extLst>
      <p:ext uri="{BB962C8B-B14F-4D97-AF65-F5344CB8AC3E}">
        <p14:creationId xmlns:p14="http://schemas.microsoft.com/office/powerpoint/2010/main" val="458996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https://www.titleixinsights.com/2020/05/a-sign-of-things-to-come-title-ix-coordinators-and-signing-complaints/#more-2195 </a:t>
            </a:r>
          </a:p>
          <a:p>
            <a:endParaRPr lang="en-US" dirty="0"/>
          </a:p>
          <a:p>
            <a:r>
              <a:rPr lang="en-US" dirty="0"/>
              <a:t>See 85 Fed. Reg. 30089, 30111, 30128-29</a:t>
            </a:r>
          </a:p>
        </p:txBody>
      </p:sp>
      <p:sp>
        <p:nvSpPr>
          <p:cNvPr id="4" name="Slide Number Placeholder 3"/>
          <p:cNvSpPr>
            <a:spLocks noGrp="1"/>
          </p:cNvSpPr>
          <p:nvPr>
            <p:ph type="sldNum" sz="quarter" idx="5"/>
          </p:nvPr>
        </p:nvSpPr>
        <p:spPr/>
        <p:txBody>
          <a:bodyPr/>
          <a:lstStyle/>
          <a:p>
            <a:fld id="{D49D23A5-4A48-4544-9874-C8A2FB006F98}" type="slidenum">
              <a:rPr lang="en-US" smtClean="0"/>
              <a:t>20</a:t>
            </a:fld>
            <a:endParaRPr lang="en-US" dirty="0"/>
          </a:p>
        </p:txBody>
      </p:sp>
    </p:spTree>
    <p:extLst>
      <p:ext uri="{BB962C8B-B14F-4D97-AF65-F5344CB8AC3E}">
        <p14:creationId xmlns:p14="http://schemas.microsoft.com/office/powerpoint/2010/main" val="1240432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https://www.psychologytoday.com/us/blog/reset-247/201508/can-you-escape-bias </a:t>
            </a:r>
          </a:p>
        </p:txBody>
      </p:sp>
      <p:sp>
        <p:nvSpPr>
          <p:cNvPr id="4" name="Slide Number Placeholder 3"/>
          <p:cNvSpPr>
            <a:spLocks noGrp="1"/>
          </p:cNvSpPr>
          <p:nvPr>
            <p:ph type="sldNum" sz="quarter" idx="5"/>
          </p:nvPr>
        </p:nvSpPr>
        <p:spPr/>
        <p:txBody>
          <a:bodyPr/>
          <a:lstStyle/>
          <a:p>
            <a:fld id="{D49D23A5-4A48-4544-9874-C8A2FB006F98}" type="slidenum">
              <a:rPr lang="en-US" smtClean="0"/>
              <a:t>22</a:t>
            </a:fld>
            <a:endParaRPr lang="en-US" dirty="0"/>
          </a:p>
        </p:txBody>
      </p:sp>
    </p:spTree>
    <p:extLst>
      <p:ext uri="{BB962C8B-B14F-4D97-AF65-F5344CB8AC3E}">
        <p14:creationId xmlns:p14="http://schemas.microsoft.com/office/powerpoint/2010/main" val="750950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Adapted from https://www.trainingjournal.com/articles/feature/impartiality-%E2%80%93-holy-grail </a:t>
            </a:r>
          </a:p>
        </p:txBody>
      </p:sp>
      <p:sp>
        <p:nvSpPr>
          <p:cNvPr id="4" name="Slide Number Placeholder 3"/>
          <p:cNvSpPr>
            <a:spLocks noGrp="1"/>
          </p:cNvSpPr>
          <p:nvPr>
            <p:ph type="sldNum" sz="quarter" idx="5"/>
          </p:nvPr>
        </p:nvSpPr>
        <p:spPr/>
        <p:txBody>
          <a:bodyPr/>
          <a:lstStyle/>
          <a:p>
            <a:fld id="{D49D23A5-4A48-4544-9874-C8A2FB006F98}" type="slidenum">
              <a:rPr lang="en-US" smtClean="0"/>
              <a:t>23</a:t>
            </a:fld>
            <a:endParaRPr lang="en-US" dirty="0"/>
          </a:p>
        </p:txBody>
      </p:sp>
    </p:spTree>
    <p:extLst>
      <p:ext uri="{BB962C8B-B14F-4D97-AF65-F5344CB8AC3E}">
        <p14:creationId xmlns:p14="http://schemas.microsoft.com/office/powerpoint/2010/main" val="2407219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formal complaint is not dismissed, and the parties do not opt for informal resolution, then the next phase is the investigation. </a:t>
            </a:r>
          </a:p>
          <a:p>
            <a:endParaRPr lang="en-US" dirty="0"/>
          </a:p>
          <a:p>
            <a:r>
              <a:rPr lang="en-US" dirty="0"/>
              <a:t>First, these basic principles must be present throughout the investigation. </a:t>
            </a:r>
          </a:p>
        </p:txBody>
      </p:sp>
      <p:sp>
        <p:nvSpPr>
          <p:cNvPr id="4" name="Slide Number Placeholder 3"/>
          <p:cNvSpPr>
            <a:spLocks noGrp="1"/>
          </p:cNvSpPr>
          <p:nvPr>
            <p:ph type="sldNum" sz="quarter" idx="5"/>
          </p:nvPr>
        </p:nvSpPr>
        <p:spPr/>
        <p:txBody>
          <a:bodyPr/>
          <a:lstStyle/>
          <a:p>
            <a:fld id="{D49D23A5-4A48-4544-9874-C8A2FB006F98}" type="slidenum">
              <a:rPr lang="en-US" smtClean="0"/>
              <a:t>24</a:t>
            </a:fld>
            <a:endParaRPr lang="en-US" dirty="0"/>
          </a:p>
        </p:txBody>
      </p:sp>
    </p:spTree>
    <p:extLst>
      <p:ext uri="{BB962C8B-B14F-4D97-AF65-F5344CB8AC3E}">
        <p14:creationId xmlns:p14="http://schemas.microsoft.com/office/powerpoint/2010/main" val="2354901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25</a:t>
            </a:fld>
            <a:endParaRPr lang="en-US" dirty="0"/>
          </a:p>
        </p:txBody>
      </p:sp>
    </p:spTree>
    <p:extLst>
      <p:ext uri="{BB962C8B-B14F-4D97-AF65-F5344CB8AC3E}">
        <p14:creationId xmlns:p14="http://schemas.microsoft.com/office/powerpoint/2010/main" val="66328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Big Picture Overview: What Is the Purpose of Title IX?</a:t>
            </a:r>
          </a:p>
          <a:p>
            <a:r>
              <a:rPr lang="en-US" dirty="0"/>
              <a:t>In 1972, the Education Amendments Acts were passed and signed into law. Title IX of these Acts—now simply referred to by the shorthand “Title IX”—prohibits educational institutions that receive federal funds from discriminating on the basis of sex</a:t>
            </a:r>
          </a:p>
        </p:txBody>
      </p:sp>
      <p:sp>
        <p:nvSpPr>
          <p:cNvPr id="4" name="Slide Number Placeholder 3"/>
          <p:cNvSpPr>
            <a:spLocks noGrp="1"/>
          </p:cNvSpPr>
          <p:nvPr>
            <p:ph type="sldNum" sz="quarter" idx="5"/>
          </p:nvPr>
        </p:nvSpPr>
        <p:spPr/>
        <p:txBody>
          <a:bodyPr/>
          <a:lstStyle/>
          <a:p>
            <a:fld id="{D49D23A5-4A48-4544-9874-C8A2FB006F98}" type="slidenum">
              <a:rPr lang="en-US" smtClean="0"/>
              <a:t>4</a:t>
            </a:fld>
            <a:endParaRPr lang="en-US" dirty="0"/>
          </a:p>
        </p:txBody>
      </p:sp>
    </p:spTree>
    <p:extLst>
      <p:ext uri="{BB962C8B-B14F-4D97-AF65-F5344CB8AC3E}">
        <p14:creationId xmlns:p14="http://schemas.microsoft.com/office/powerpoint/2010/main" val="1434960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Potential resources for further training: United Educators’ Checklist for Conducting Student Sexual Assault Investigations, developed by Jody Shipper for a workshop of the National Association of College and University Attorneys. This is a very helpful, straightforward tool to use while conducting Title IX investigation to help ensure that investigation is fair and thorough.</a:t>
            </a:r>
          </a:p>
          <a:p>
            <a:endParaRPr lang="en-US" dirty="0"/>
          </a:p>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26</a:t>
            </a:fld>
            <a:endParaRPr lang="en-US" dirty="0"/>
          </a:p>
        </p:txBody>
      </p:sp>
    </p:spTree>
    <p:extLst>
      <p:ext uri="{BB962C8B-B14F-4D97-AF65-F5344CB8AC3E}">
        <p14:creationId xmlns:p14="http://schemas.microsoft.com/office/powerpoint/2010/main" val="1162346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27</a:t>
            </a:fld>
            <a:endParaRPr lang="en-US" dirty="0"/>
          </a:p>
        </p:txBody>
      </p:sp>
    </p:spTree>
    <p:extLst>
      <p:ext uri="{BB962C8B-B14F-4D97-AF65-F5344CB8AC3E}">
        <p14:creationId xmlns:p14="http://schemas.microsoft.com/office/powerpoint/2010/main" val="2971988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this phase, the investigator creates a final investigative report summarizing all the facts from the relevant evidence gathered. When the final investigative report is finished and it is sent to both parties, this triggers the next phase of the process: the hearing/opportunity to question phase.</a:t>
            </a:r>
          </a:p>
        </p:txBody>
      </p:sp>
      <p:sp>
        <p:nvSpPr>
          <p:cNvPr id="4" name="Slide Number Placeholder 3"/>
          <p:cNvSpPr>
            <a:spLocks noGrp="1"/>
          </p:cNvSpPr>
          <p:nvPr>
            <p:ph type="sldNum" sz="quarter" idx="5"/>
          </p:nvPr>
        </p:nvSpPr>
        <p:spPr/>
        <p:txBody>
          <a:bodyPr/>
          <a:lstStyle/>
          <a:p>
            <a:fld id="{D49D23A5-4A48-4544-9874-C8A2FB006F98}" type="slidenum">
              <a:rPr lang="en-US" smtClean="0"/>
              <a:t>28</a:t>
            </a:fld>
            <a:endParaRPr lang="en-US" dirty="0"/>
          </a:p>
        </p:txBody>
      </p:sp>
    </p:spTree>
    <p:extLst>
      <p:ext uri="{BB962C8B-B14F-4D97-AF65-F5344CB8AC3E}">
        <p14:creationId xmlns:p14="http://schemas.microsoft.com/office/powerpoint/2010/main" val="415143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29</a:t>
            </a:fld>
            <a:endParaRPr lang="en-US" dirty="0"/>
          </a:p>
        </p:txBody>
      </p:sp>
    </p:spTree>
    <p:extLst>
      <p:ext uri="{BB962C8B-B14F-4D97-AF65-F5344CB8AC3E}">
        <p14:creationId xmlns:p14="http://schemas.microsoft.com/office/powerpoint/2010/main" val="3512286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regulations distinguish between what is required for colleges and universities, and what is required for K-12 schools. In all cases, colleges/universities must hold a live hearing. But K-12 schools can choose between a live hearing or an opportunity for each party to question the other in written form. Your school districts will need to determine their policy regarding whether they will use any live hearings, and if so, under what circumstances.</a:t>
            </a:r>
          </a:p>
          <a:p>
            <a:endParaRPr lang="en-US" dirty="0"/>
          </a:p>
          <a:p>
            <a:r>
              <a:rPr lang="en-US" dirty="0"/>
              <a:t>In either case, the hearing or the opportunity to question will be overseen by a “Decision-maker,” either one person or a group of people. The Decision-maker must not have been involved in any aspect of the reporting or the investigation up until this point.</a:t>
            </a:r>
          </a:p>
        </p:txBody>
      </p:sp>
      <p:sp>
        <p:nvSpPr>
          <p:cNvPr id="4" name="Slide Number Placeholder 3"/>
          <p:cNvSpPr>
            <a:spLocks noGrp="1"/>
          </p:cNvSpPr>
          <p:nvPr>
            <p:ph type="sldNum" sz="quarter" idx="5"/>
          </p:nvPr>
        </p:nvSpPr>
        <p:spPr/>
        <p:txBody>
          <a:bodyPr/>
          <a:lstStyle/>
          <a:p>
            <a:fld id="{D49D23A5-4A48-4544-9874-C8A2FB006F98}" type="slidenum">
              <a:rPr lang="en-US" smtClean="0"/>
              <a:t>30</a:t>
            </a:fld>
            <a:endParaRPr lang="en-US" dirty="0"/>
          </a:p>
        </p:txBody>
      </p:sp>
    </p:spTree>
    <p:extLst>
      <p:ext uri="{BB962C8B-B14F-4D97-AF65-F5344CB8AC3E}">
        <p14:creationId xmlns:p14="http://schemas.microsoft.com/office/powerpoint/2010/main" val="2065444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make clear that questions asked during this stage must be relevant. In general, a question is relevant to the hearing if knowing the answer will tend to prove or disprove the allegations.</a:t>
            </a:r>
          </a:p>
          <a:p>
            <a:endParaRPr lang="en-US" dirty="0"/>
          </a:p>
          <a:p>
            <a:r>
              <a:rPr lang="en-US" dirty="0"/>
              <a:t>Many other kinds of questions that might be excluded in a courtroom would potentially be allowed in this setting, where the major factor is their “relevance.” The regulations do not allow the decision-maker to exclude things like the statements parties made during mediation discussions, hearsay, evidence of a party’s general character or prior bad acts, or evidence that is cumulative, duplicative, or unduly prejudicial, if these are “relevant” to the subject of the investigation (See 85 Fed. Reg. at 30336).</a:t>
            </a:r>
          </a:p>
        </p:txBody>
      </p:sp>
      <p:sp>
        <p:nvSpPr>
          <p:cNvPr id="4" name="Slide Number Placeholder 3"/>
          <p:cNvSpPr>
            <a:spLocks noGrp="1"/>
          </p:cNvSpPr>
          <p:nvPr>
            <p:ph type="sldNum" sz="quarter" idx="5"/>
          </p:nvPr>
        </p:nvSpPr>
        <p:spPr/>
        <p:txBody>
          <a:bodyPr/>
          <a:lstStyle/>
          <a:p>
            <a:fld id="{D49D23A5-4A48-4544-9874-C8A2FB006F98}" type="slidenum">
              <a:rPr lang="en-US" smtClean="0"/>
              <a:t>31</a:t>
            </a:fld>
            <a:endParaRPr lang="en-US" dirty="0"/>
          </a:p>
        </p:txBody>
      </p:sp>
    </p:spTree>
    <p:extLst>
      <p:ext uri="{BB962C8B-B14F-4D97-AF65-F5344CB8AC3E}">
        <p14:creationId xmlns:p14="http://schemas.microsoft.com/office/powerpoint/2010/main" val="11930930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defines only a few specific types of questions that are NOT relevant: questions that ask the complainant about his/her sexual past. Also, questions about subject matter that is privileged (like medical records that have not been voluntarily disclosed), cannot be used without express written consent.</a:t>
            </a:r>
          </a:p>
        </p:txBody>
      </p:sp>
      <p:sp>
        <p:nvSpPr>
          <p:cNvPr id="4" name="Slide Number Placeholder 3"/>
          <p:cNvSpPr>
            <a:spLocks noGrp="1"/>
          </p:cNvSpPr>
          <p:nvPr>
            <p:ph type="sldNum" sz="quarter" idx="5"/>
          </p:nvPr>
        </p:nvSpPr>
        <p:spPr/>
        <p:txBody>
          <a:bodyPr/>
          <a:lstStyle/>
          <a:p>
            <a:fld id="{D49D23A5-4A48-4544-9874-C8A2FB006F98}" type="slidenum">
              <a:rPr lang="en-US" smtClean="0"/>
              <a:t>32</a:t>
            </a:fld>
            <a:endParaRPr lang="en-US" dirty="0"/>
          </a:p>
        </p:txBody>
      </p:sp>
    </p:spTree>
    <p:extLst>
      <p:ext uri="{BB962C8B-B14F-4D97-AF65-F5344CB8AC3E}">
        <p14:creationId xmlns:p14="http://schemas.microsoft.com/office/powerpoint/2010/main" val="42101488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are a K-12 school, this phase looks very different if you opt for the written opportunity to question. The Decision-maker will facilitate written communication between the parties’ advisors, with at least one round of questions permitted to each party and at least one round of follow-up questions after the answers to the first round are received.</a:t>
            </a:r>
          </a:p>
          <a:p>
            <a:endParaRPr lang="en-US" dirty="0"/>
          </a:p>
          <a:p>
            <a:r>
              <a:rPr lang="en-US" dirty="0"/>
              <a:t>Most schools will probably prefer this approach. But if your school does opt for the live hearing in any cases, then the procedures on the preceding slides must be followed at the K-12 level, too.</a:t>
            </a:r>
          </a:p>
        </p:txBody>
      </p:sp>
      <p:sp>
        <p:nvSpPr>
          <p:cNvPr id="4" name="Slide Number Placeholder 3"/>
          <p:cNvSpPr>
            <a:spLocks noGrp="1"/>
          </p:cNvSpPr>
          <p:nvPr>
            <p:ph type="sldNum" sz="quarter" idx="5"/>
          </p:nvPr>
        </p:nvSpPr>
        <p:spPr/>
        <p:txBody>
          <a:bodyPr/>
          <a:lstStyle/>
          <a:p>
            <a:fld id="{D49D23A5-4A48-4544-9874-C8A2FB006F98}" type="slidenum">
              <a:rPr lang="en-US" smtClean="0"/>
              <a:t>33</a:t>
            </a:fld>
            <a:endParaRPr lang="en-US" dirty="0"/>
          </a:p>
        </p:txBody>
      </p:sp>
    </p:spTree>
    <p:extLst>
      <p:ext uri="{BB962C8B-B14F-4D97-AF65-F5344CB8AC3E}">
        <p14:creationId xmlns:p14="http://schemas.microsoft.com/office/powerpoint/2010/main" val="3924579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make a Determination Regarding Responsibility, the Decision-maker will weigh the evidence according to the standard the school has chosen. There are two options, and the regulations allow schools to choose which standard they will employ. BUT the school </a:t>
            </a:r>
            <a:r>
              <a:rPr lang="en-US" b="1" dirty="0"/>
              <a:t>has to apply the same standard in ALL cases</a:t>
            </a:r>
            <a:r>
              <a:rPr lang="en-US" dirty="0"/>
              <a:t>—it cannot go back and forth.</a:t>
            </a:r>
          </a:p>
          <a:p>
            <a:endParaRPr lang="en-US" dirty="0"/>
          </a:p>
          <a:p>
            <a:r>
              <a:rPr lang="en-US" dirty="0"/>
              <a:t>The “preponderance of the evidence” standard means that it is “more likely than not” that the alleged conduct occurred. In layman’s terms, it’s saying there is at least a 51% probability that this occurred. This standard is common in civil law cases with alleged violations of civil rights, like Title VII. It’s the standard that was required for Title IX violations under the Department’s Obama-era guidance.</a:t>
            </a:r>
          </a:p>
          <a:p>
            <a:endParaRPr lang="en-US" dirty="0"/>
          </a:p>
          <a:p>
            <a:r>
              <a:rPr lang="en-US" dirty="0"/>
              <a:t>The “clear and convincing” standard means that it is “highly and substantially likely to be true” that the alleged conduct occurred, though not quite so high as the highest standard of “beyond a reasonable doubt” used in criminal cases. In layman’s terms, the “clear and convincing” standard is something like a 75-80% probability that the conduct occurred. It’s certainly a higher standard than the “preponderance of the evidence” standard.</a:t>
            </a:r>
          </a:p>
          <a:p>
            <a:endParaRPr lang="en-US" dirty="0"/>
          </a:p>
          <a:p>
            <a:r>
              <a:rPr lang="en-US" dirty="0"/>
              <a:t>Your school should carefully consider the implications of using each type of standard in the Title IX grievance process, and you will need to clearly indicate the standard you are using in your policy.</a:t>
            </a:r>
          </a:p>
        </p:txBody>
      </p:sp>
      <p:sp>
        <p:nvSpPr>
          <p:cNvPr id="4" name="Slide Number Placeholder 3"/>
          <p:cNvSpPr>
            <a:spLocks noGrp="1"/>
          </p:cNvSpPr>
          <p:nvPr>
            <p:ph type="sldNum" sz="quarter" idx="5"/>
          </p:nvPr>
        </p:nvSpPr>
        <p:spPr/>
        <p:txBody>
          <a:bodyPr/>
          <a:lstStyle/>
          <a:p>
            <a:fld id="{D49D23A5-4A48-4544-9874-C8A2FB006F98}" type="slidenum">
              <a:rPr lang="en-US" smtClean="0"/>
              <a:t>34</a:t>
            </a:fld>
            <a:endParaRPr lang="en-US" dirty="0"/>
          </a:p>
        </p:txBody>
      </p:sp>
    </p:spTree>
    <p:extLst>
      <p:ext uri="{BB962C8B-B14F-4D97-AF65-F5344CB8AC3E}">
        <p14:creationId xmlns:p14="http://schemas.microsoft.com/office/powerpoint/2010/main" val="1397499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all the other steps thus far, the Decision-maker’s Determination regarding Responsibility must be thoroughly documented, in both substance and procedure.</a:t>
            </a:r>
          </a:p>
        </p:txBody>
      </p:sp>
      <p:sp>
        <p:nvSpPr>
          <p:cNvPr id="4" name="Slide Number Placeholder 3"/>
          <p:cNvSpPr>
            <a:spLocks noGrp="1"/>
          </p:cNvSpPr>
          <p:nvPr>
            <p:ph type="sldNum" sz="quarter" idx="5"/>
          </p:nvPr>
        </p:nvSpPr>
        <p:spPr/>
        <p:txBody>
          <a:bodyPr/>
          <a:lstStyle/>
          <a:p>
            <a:fld id="{D49D23A5-4A48-4544-9874-C8A2FB006F98}" type="slidenum">
              <a:rPr lang="en-US" smtClean="0"/>
              <a:t>35</a:t>
            </a:fld>
            <a:endParaRPr lang="en-US" dirty="0"/>
          </a:p>
        </p:txBody>
      </p:sp>
    </p:spTree>
    <p:extLst>
      <p:ext uri="{BB962C8B-B14F-4D97-AF65-F5344CB8AC3E}">
        <p14:creationId xmlns:p14="http://schemas.microsoft.com/office/powerpoint/2010/main" val="110368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Historical Context: How Did We Get Here?</a:t>
            </a:r>
          </a:p>
          <a:p>
            <a:r>
              <a:rPr lang="en-US" dirty="0"/>
              <a:t>As we just noted, Title IX passed back in 1972. The Department of Education then enacted the first regulations to implement Title IX in 1975. These regulations outlined schools’ obligations with respect to nondiscrimination in admission and recruitment, access to education programs or activities (including access to health insurance, housing, and athletics, among others), and hiring and employment. But they had not been updated for 45 years, and they did not say anything about schools’ responsibility to investigate or remedy sexual harassment as a form of sex-based discrimination. </a:t>
            </a:r>
          </a:p>
          <a:p>
            <a:endParaRPr lang="en-US" dirty="0"/>
          </a:p>
          <a:p>
            <a:r>
              <a:rPr lang="en-US" dirty="0"/>
              <a:t>Historically, though, courts have identified sexual harassment and assault as forms of sex discrimination. The Department of Education’s Office of Civil Rights periodically issued policy guidance regarding schools’ obligations to its students and employees to investigate and remedy allegations of sexual misconduct as a civil rights matter under Title IX. The 2011 “Dear Colleague” Letter, 2014 Q&amp;A document, and 2015 “Dear Colleague” Letter amped up schools’ responsibilities. </a:t>
            </a:r>
          </a:p>
          <a:p>
            <a:endParaRPr lang="en-US" dirty="0"/>
          </a:p>
          <a:p>
            <a:r>
              <a:rPr lang="en-US" dirty="0"/>
              <a:t>First, the 2011 Dear Colleague stated that if a student filed a complaint with the school alleging sexual misconduct, regardless of where the conduct occurred, the school had to follow its established procedures to process the complaint. The previous guidance also stated that if a school knows, </a:t>
            </a:r>
            <a:r>
              <a:rPr lang="en-US" i="1" dirty="0"/>
              <a:t>or reasonably should know</a:t>
            </a:r>
            <a:r>
              <a:rPr lang="en-US" i="0" dirty="0"/>
              <a:t>, about possible sexual misconduct, then the school MUST promptly investigate to determine what occurred and then take appropriate steps to resolve the situation, to resolve the situation, regardless of who notified the school. Finally, the previous guidance required that schools use a “preponderance of the evidence” standard when determining if the alleged misconduct occurred. The “clear and convincing” standard was deemed too high for alleged civil rights violations. The 2014 Q&amp;A was a comprehensive 53-page document outlining schools’ responsibilities regarding notice, investigations, hearings, confidentiality, and interim measures. The 2015 Dear Colleague Letter focused on the appointment of a Title IX Coordinator and that person’s training and responsibilities.</a:t>
            </a:r>
          </a:p>
          <a:p>
            <a:endParaRPr lang="en-US" i="0" dirty="0"/>
          </a:p>
          <a:p>
            <a:r>
              <a:rPr lang="en-US" i="0" dirty="0"/>
              <a:t>Very early in the Trump administration, Secretary DeVos revoked the 2011 and 2014 Title IX guidance documents. She announced the Department’s intention to go through the long, formal rule-making process to enact updated Title IX Regulations. As you can see from this timeline, the full process has taken about three years. Unlike the previous guidance documents, these Regulations have the force of law, unless and until they are either 1) replaced by laws passed by Congress, or 2) overturned by the federal courts. In the current political climate, neither is particularly likely—Congress and the courts defer quite a bit to the federal agencies when they go through the full formal regulation process. The lawsuits that were filed by states and by organizations like the ACLU, even if successful, will take a long time to work their way through the courts. So, we will likely be living with these Regulations for a long time to come.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23A5-4A48-4544-9874-C8A2FB006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550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almost made it to the end! After the Decision-maker has rendered the Determination regarding Responsibility, both parties have the opportunity to appeal the outcome. </a:t>
            </a:r>
          </a:p>
          <a:p>
            <a:endParaRPr lang="en-US" dirty="0"/>
          </a:p>
          <a:p>
            <a:r>
              <a:rPr lang="en-US" dirty="0"/>
              <a:t>The regulations spell out certain required bases for appeal. For all of the bases of appeal, there is a caveat noting that the deficiency in the process would have had to affect the outcome. For example, if there is a minor procedural irregularity—someone was supposed to have been given 10 days to respond but they argue they only had 9 days because a holiday fell during that span—then there’s probably no valid basis for an appeal. If a new witness comes forward to make statements, that witness would likely have to introduce something new that previous witnesses had not already claimed. These bases for appeal are required in the regulations and are equally available to either party.</a:t>
            </a:r>
          </a:p>
          <a:p>
            <a:endParaRPr lang="en-US" dirty="0"/>
          </a:p>
          <a:p>
            <a:r>
              <a:rPr lang="en-US" dirty="0"/>
              <a:t>The school might opt to include additional bases for appeal, as long as they are available equally to both parties. Consider your other procedures and appeals processes in other matters—you may want your Title IX policies to include similar bases for appeals as other matters.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you may wish to allow the prevailing Complainant to appeal if the sanctions applied to the Respondent do not match the severity of the offense or the proposed remedies do not restore equal access to the Complainant. For example, if the Decision-maker rules in favor of the Complainant, and recommends only a one-week suspension for a very serious offense, but the Complainant believes the sanction does not sufficiently restore equal access to education, you may want to allow the Complainant to appeal the sanctions imposed. This would be allowed even if the Complainant “wins.” But the regulations do not require this type of appeal. </a:t>
            </a:r>
          </a:p>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36</a:t>
            </a:fld>
            <a:endParaRPr lang="en-US" dirty="0"/>
          </a:p>
        </p:txBody>
      </p:sp>
    </p:spTree>
    <p:extLst>
      <p:ext uri="{BB962C8B-B14F-4D97-AF65-F5344CB8AC3E}">
        <p14:creationId xmlns:p14="http://schemas.microsoft.com/office/powerpoint/2010/main" val="2866583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require that when there is an appeal, yet another trained, neutral person needs to be brought into the process to review everything that has happened so far and determine the outcome of the appeal. The result of the appeal must be documented thoroughly. </a:t>
            </a:r>
          </a:p>
        </p:txBody>
      </p:sp>
      <p:sp>
        <p:nvSpPr>
          <p:cNvPr id="4" name="Slide Number Placeholder 3"/>
          <p:cNvSpPr>
            <a:spLocks noGrp="1"/>
          </p:cNvSpPr>
          <p:nvPr>
            <p:ph type="sldNum" sz="quarter" idx="5"/>
          </p:nvPr>
        </p:nvSpPr>
        <p:spPr/>
        <p:txBody>
          <a:bodyPr/>
          <a:lstStyle/>
          <a:p>
            <a:fld id="{D49D23A5-4A48-4544-9874-C8A2FB006F98}" type="slidenum">
              <a:rPr lang="en-US" smtClean="0"/>
              <a:t>37</a:t>
            </a:fld>
            <a:endParaRPr lang="en-US" dirty="0"/>
          </a:p>
        </p:txBody>
      </p:sp>
    </p:spTree>
    <p:extLst>
      <p:ext uri="{BB962C8B-B14F-4D97-AF65-F5344CB8AC3E}">
        <p14:creationId xmlns:p14="http://schemas.microsoft.com/office/powerpoint/2010/main" val="3906945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IX imposes extensive record-keeping duties on schools. You will want to keep detailed, organized records of all Title IX processes. Keep in mind, these records must also be maintained in accordance with FERPA. We recommend that they are kept confidential from most school personnel and shared only on a need-to-know basis.</a:t>
            </a:r>
          </a:p>
        </p:txBody>
      </p:sp>
      <p:sp>
        <p:nvSpPr>
          <p:cNvPr id="4" name="Slide Number Placeholder 3"/>
          <p:cNvSpPr>
            <a:spLocks noGrp="1"/>
          </p:cNvSpPr>
          <p:nvPr>
            <p:ph type="sldNum" sz="quarter" idx="5"/>
          </p:nvPr>
        </p:nvSpPr>
        <p:spPr/>
        <p:txBody>
          <a:bodyPr/>
          <a:lstStyle/>
          <a:p>
            <a:fld id="{D49D23A5-4A48-4544-9874-C8A2FB006F98}" type="slidenum">
              <a:rPr lang="en-US" smtClean="0"/>
              <a:t>38</a:t>
            </a:fld>
            <a:endParaRPr lang="en-US" dirty="0"/>
          </a:p>
        </p:txBody>
      </p:sp>
    </p:spTree>
    <p:extLst>
      <p:ext uri="{BB962C8B-B14F-4D97-AF65-F5344CB8AC3E}">
        <p14:creationId xmlns:p14="http://schemas.microsoft.com/office/powerpoint/2010/main" val="21733664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your training materials must be posted publicly online and available for scrutiny to the public. You can bet that in the event of an especially contentious Title IX lawsuit brought against your school, they will be reviewed by opposing counsel and challenged for their consistency with the Title IX regulations. The regulations also require that you keep training materials on file for seven years, so even if you replace and update them regularly, the older versions will need to be retained and accessible. The training also has to include more than just the regulations themselves—you have to train your staff on the technology you will use to facilitate live hearings (if this applies to you in any cases), how to avoid prejudgment and partiality, and how to determine issues of relevance of questions or evidence.</a:t>
            </a:r>
          </a:p>
        </p:txBody>
      </p:sp>
      <p:sp>
        <p:nvSpPr>
          <p:cNvPr id="4" name="Slide Number Placeholder 3"/>
          <p:cNvSpPr>
            <a:spLocks noGrp="1"/>
          </p:cNvSpPr>
          <p:nvPr>
            <p:ph type="sldNum" sz="quarter" idx="5"/>
          </p:nvPr>
        </p:nvSpPr>
        <p:spPr/>
        <p:txBody>
          <a:bodyPr/>
          <a:lstStyle/>
          <a:p>
            <a:fld id="{D49D23A5-4A48-4544-9874-C8A2FB006F98}" type="slidenum">
              <a:rPr lang="en-US" smtClean="0"/>
              <a:t>39</a:t>
            </a:fld>
            <a:endParaRPr lang="en-US" dirty="0"/>
          </a:p>
        </p:txBody>
      </p:sp>
    </p:spTree>
    <p:extLst>
      <p:ext uri="{BB962C8B-B14F-4D97-AF65-F5344CB8AC3E}">
        <p14:creationId xmlns:p14="http://schemas.microsoft.com/office/powerpoint/2010/main" val="165093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just a quick note about retaliation. Like any complaint procedure, retaliation by the school in any way against a Complainant and/or a witness or a Respondent is prohibited. Likewise, the school cannot discipline someone for exercising their First Amendment rights to talk about the process and express their opinions about it. For example, if a student who is a Complainant in a Title IX grievance procedure posts publicly on their personal Facebook page that they are upset about how your school is handling their investigation, you cannot restrict their speech on this issue. Anyone involved in the process is perfectly free to express their opinions about it. HOWEVER, the matter becomes more tricky if someone makes statements online against another person involved. For example, if the Complainant posts “John Smith is a rapist, stay away from him” online and the posts spread around the school, this is a very tricky situation. This post would not qualify as harassment under Title IX’s regulations, but of course John Smith may accuse the Complainant of defamation and will probably want you to do something about it. [Attorneys may provide more guidance about what to do in this type of situation, depending on the circumstances.]</a:t>
            </a:r>
          </a:p>
        </p:txBody>
      </p:sp>
      <p:sp>
        <p:nvSpPr>
          <p:cNvPr id="4" name="Slide Number Placeholder 3"/>
          <p:cNvSpPr>
            <a:spLocks noGrp="1"/>
          </p:cNvSpPr>
          <p:nvPr>
            <p:ph type="sldNum" sz="quarter" idx="5"/>
          </p:nvPr>
        </p:nvSpPr>
        <p:spPr/>
        <p:txBody>
          <a:bodyPr/>
          <a:lstStyle/>
          <a:p>
            <a:fld id="{D49D23A5-4A48-4544-9874-C8A2FB006F98}" type="slidenum">
              <a:rPr lang="en-US" smtClean="0"/>
              <a:t>40</a:t>
            </a:fld>
            <a:endParaRPr lang="en-US" dirty="0"/>
          </a:p>
        </p:txBody>
      </p:sp>
    </p:spTree>
    <p:extLst>
      <p:ext uri="{BB962C8B-B14F-4D97-AF65-F5344CB8AC3E}">
        <p14:creationId xmlns:p14="http://schemas.microsoft.com/office/powerpoint/2010/main" val="3315422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41</a:t>
            </a:fld>
            <a:endParaRPr lang="en-US" dirty="0"/>
          </a:p>
        </p:txBody>
      </p:sp>
    </p:spTree>
    <p:extLst>
      <p:ext uri="{BB962C8B-B14F-4D97-AF65-F5344CB8AC3E}">
        <p14:creationId xmlns:p14="http://schemas.microsoft.com/office/powerpoint/2010/main" val="2596443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phase that might arise during the grievance process is the Appeals phase.</a:t>
            </a:r>
          </a:p>
        </p:txBody>
      </p:sp>
      <p:sp>
        <p:nvSpPr>
          <p:cNvPr id="4" name="Slide Number Placeholder 3"/>
          <p:cNvSpPr>
            <a:spLocks noGrp="1"/>
          </p:cNvSpPr>
          <p:nvPr>
            <p:ph type="sldNum" sz="quarter" idx="5"/>
          </p:nvPr>
        </p:nvSpPr>
        <p:spPr/>
        <p:txBody>
          <a:bodyPr/>
          <a:lstStyle/>
          <a:p>
            <a:fld id="{D49D23A5-4A48-4544-9874-C8A2FB006F98}" type="slidenum">
              <a:rPr lang="en-US" smtClean="0"/>
              <a:t>42</a:t>
            </a:fld>
            <a:endParaRPr lang="en-US" dirty="0"/>
          </a:p>
        </p:txBody>
      </p:sp>
    </p:spTree>
    <p:extLst>
      <p:ext uri="{BB962C8B-B14F-4D97-AF65-F5344CB8AC3E}">
        <p14:creationId xmlns:p14="http://schemas.microsoft.com/office/powerpoint/2010/main" val="1915429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Historical Context: How Did We Get Here?</a:t>
            </a:r>
          </a:p>
          <a:p>
            <a:r>
              <a:rPr lang="en-US" dirty="0"/>
              <a:t>As we just noted, Title IX passed back in 1972. The Department of Education then enacted the first regulations to implement Title IX in 1975. These regulations outlined schools’ obligations with respect to nondiscrimination in admission and recruitment, access to education programs or activities (including access to health insurance, housing, and athletics, among others), and hiring and employment. But they had not been updated for 45 years, and they did not say anything about schools’ responsibility to investigate or remedy sexual harassment as a form of sex-based discrimination. </a:t>
            </a:r>
          </a:p>
          <a:p>
            <a:endParaRPr lang="en-US" dirty="0"/>
          </a:p>
          <a:p>
            <a:r>
              <a:rPr lang="en-US" dirty="0"/>
              <a:t>Historically, though, courts have identified sexual harassment and assault as forms of sex discrimination. The Department of Education’s Office of Civil Rights periodically issued policy guidance regarding schools’ obligations to its students and employees to investigate and remedy allegations of sexual misconduct as a civil rights matter under Title IX. The 2011 “Dear Colleague” Letter, 2014 Q&amp;A document, and 2015 “Dear Colleague” Letter amped up schools’ responsibilities. </a:t>
            </a:r>
          </a:p>
          <a:p>
            <a:endParaRPr lang="en-US" dirty="0"/>
          </a:p>
          <a:p>
            <a:r>
              <a:rPr lang="en-US" dirty="0"/>
              <a:t>First, the 2011 Dear Colleague stated that if a student filed a complaint with the school alleging sexual misconduct, regardless of where the conduct occurred, the school had to follow its established procedures to process the complaint. The previous guidance also stated that if a school knows, </a:t>
            </a:r>
            <a:r>
              <a:rPr lang="en-US" i="1" dirty="0"/>
              <a:t>or reasonably should know</a:t>
            </a:r>
            <a:r>
              <a:rPr lang="en-US" i="0" dirty="0"/>
              <a:t>, about possible sexual misconduct, then the school MUST promptly investigate to determine what occurred and then take appropriate steps to resolve the situation, to resolve the situation, regardless of who notified the school. Finally, the previous guidance required that schools use a “preponderance of the evidence” standard when determining if the alleged misconduct occurred. The “clear and convincing” standard was deemed too high for alleged civil rights violations. The 2014 Q&amp;A was a comprehensive 53-page document outlining schools’ responsibilities regarding notice, investigations, hearings, confidentiality, and interim measures. The 2015 Dear Colleague Letter focused on the appointment of a Title IX Coordinator and that person’s training and responsibilities.</a:t>
            </a:r>
          </a:p>
          <a:p>
            <a:endParaRPr lang="en-US" i="0" dirty="0"/>
          </a:p>
          <a:p>
            <a:r>
              <a:rPr lang="en-US" i="0" dirty="0"/>
              <a:t>Very early in the Trump administration, Secretary DeVos revoked the 2011 and 2014 Title IX guidance documents. She announced the Department’s intention to go through the long, formal rule-making process to enact updated Title IX Regulations. As you can see from this timeline, the full process has taken about three years. Unlike the previous guidance documents, these Regulations have the force of law, unless and until they are either 1) replaced by laws passed by Congress, or 2) overturned by the federal courts. In the current political climate, neither is particularly likely—Congress and the courts defer quite a bit to the federal agencies when they go through the full formal regulation process. The lawsuits that were filed by states and by organizations like the ACLU, even if successful, will take a long time to work their way through the courts. So, we will likely be living with these Regulations for a long time to come.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9D23A5-4A48-4544-9874-C8A2FB006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393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Who Title IX involves: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When there is a formal Title IX complaint, you have at least two parties– the Complainant on one side, who is alleged to be the victim, and the Respondent on the other side, who is alleged to be the perpetrator. Of course, within a single incident, there could be more than one Complainant or more than one Respondent, and Title IX does allow you to combine complaints when an incident involves multiple people.</a:t>
            </a:r>
          </a:p>
          <a:p>
            <a:endParaRPr lang="en-US" b="0" dirty="0"/>
          </a:p>
          <a:p>
            <a:r>
              <a:rPr lang="en-US" b="0" dirty="0"/>
              <a:t>The primary figure at the center of the process is the Title IX Coordinator—this is nothing new in itself. The Title IX Coordinator is ultimately responsible for making sure the school carries out its responsibilities as laid out in the Title IX regulations. The Title IX Coordinator will be the “clearinghouse” for all formal complaints of alleged sexual harassment, as well as the coordinator for supportive measures. If a grievance process plays out in full, the Title IX Coordinator will also ensure that the remedies and any sanctions are applied to the parties.</a:t>
            </a:r>
          </a:p>
          <a:p>
            <a:endParaRPr lang="en-US" b="0" dirty="0"/>
          </a:p>
          <a:p>
            <a:r>
              <a:rPr lang="en-US" b="0" dirty="0"/>
              <a:t>Next—and this is new in these Regulations—you have the Investigator. We’ll talk more about this person during the discussion of the grievance procedure, but basically this person will investigate the allegations made in a formal complaint. Many times, this will be the Title IX Coordinator, but sometimes, you might need to bring in a separate investigator. </a:t>
            </a:r>
          </a:p>
          <a:p>
            <a:endParaRPr lang="en-US" b="0" dirty="0"/>
          </a:p>
          <a:p>
            <a:r>
              <a:rPr lang="en-US" b="0" dirty="0"/>
              <a:t>Next, there is going to be a “Decision-maker” who will review all the information gathered and make a determination of responsibility. The Decision-maker could be a single person, or it could be a group of people who work together, like a jury. But the Regulations are clear that neither the Title IX Coordinator NOR the Investigator can be a Decision-maker or participate in the decision-making process.</a:t>
            </a:r>
          </a:p>
          <a:p>
            <a:endParaRPr lang="en-US" b="0" dirty="0"/>
          </a:p>
          <a:p>
            <a:r>
              <a:rPr lang="en-US" b="0" dirty="0"/>
              <a:t>Finally, there is a separate “Appeals Decision-maker” who will review any appeals after the original Decision-maker has given their decision. Again, this has to be a completely new person who hasn’t participated in any other part of the process. </a:t>
            </a:r>
          </a:p>
          <a:p>
            <a:endParaRPr lang="en-US" b="0" dirty="0"/>
          </a:p>
          <a:p>
            <a:r>
              <a:rPr lang="en-US" b="0" dirty="0"/>
              <a:t>Although not explicitly included here on the slide, you should also consider the personnel who would offer/implement any informal resolutions to Title IX complaints within this list. Your schools are not required to offer informal resolutions as an alternative pathway for complainants to resolve their complaints with respondents. However, if you do choose to offer informal resolutions (which we’ll talk about later), then those individuals who facilitate these processes must be trained on Title IX as well. They’re another part of the response team.</a:t>
            </a:r>
          </a:p>
          <a:p>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9</a:t>
            </a:fld>
            <a:endParaRPr lang="en-US" dirty="0"/>
          </a:p>
        </p:txBody>
      </p:sp>
    </p:spTree>
    <p:extLst>
      <p:ext uri="{BB962C8B-B14F-4D97-AF65-F5344CB8AC3E}">
        <p14:creationId xmlns:p14="http://schemas.microsoft.com/office/powerpoint/2010/main" val="1866605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sexual harassment under Title IX?</a:t>
            </a:r>
            <a:endParaRPr lang="en-US" b="0" dirty="0"/>
          </a:p>
          <a:p>
            <a:r>
              <a:rPr lang="en-US" b="0" dirty="0"/>
              <a:t>So far, we’ve referenced “sexual harassment” in talking about the Regulations. But this term means different things in different contexts, so it’s important that we are very clear about what sexual harassment means in the context of the new Title IX Regulations. Here, we’re actually talking about many different things at once, so let’s break it down, one by one.</a:t>
            </a:r>
          </a:p>
          <a:p>
            <a:endParaRPr lang="en-US" b="0" dirty="0"/>
          </a:p>
          <a:p>
            <a:r>
              <a:rPr lang="en-US" b="0" dirty="0"/>
              <a:t>(</a:t>
            </a:r>
            <a:r>
              <a:rPr lang="en-US" b="0" i="1" dirty="0"/>
              <a:t>The regulations actually talk about these in a different order, but I think it makes more sense to go from the least complicated definition to the most complicated definition.)</a:t>
            </a:r>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10</a:t>
            </a:fld>
            <a:endParaRPr lang="en-US" dirty="0"/>
          </a:p>
        </p:txBody>
      </p:sp>
    </p:spTree>
    <p:extLst>
      <p:ext uri="{BB962C8B-B14F-4D97-AF65-F5344CB8AC3E}">
        <p14:creationId xmlns:p14="http://schemas.microsoft.com/office/powerpoint/2010/main" val="1759182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Temporal scope of Title IX:</a:t>
            </a:r>
          </a:p>
          <a:p>
            <a:r>
              <a:rPr lang="en-US" dirty="0"/>
              <a:t>There are a couple of issues that limit the temporal scope of Title IX. First, the school must have </a:t>
            </a:r>
            <a:r>
              <a:rPr lang="en-US" b="1" dirty="0"/>
              <a:t>actual notice </a:t>
            </a:r>
            <a:r>
              <a:rPr lang="en-US" dirty="0"/>
              <a:t>of allegations in order to act in any way. When does a school have actual notice? Under a few different scenarios:</a:t>
            </a:r>
          </a:p>
          <a:p>
            <a:endParaRPr lang="en-US" dirty="0"/>
          </a:p>
          <a:p>
            <a:r>
              <a:rPr lang="en-US" dirty="0"/>
              <a:t>First, when the Title IX Coordinator receives any kind of information about allegations of sexual harassment, this always qualifies as “actual notice.” The information might come from a party directly involved or someone who witnessed or heard about an incident. The information might come in verbal or written form. Or, the information might come through the channels of a formal complaint. The important thing is that when the Title IX Coordinator receives </a:t>
            </a:r>
            <a:r>
              <a:rPr lang="en-US" i="1" dirty="0"/>
              <a:t>any</a:t>
            </a:r>
            <a:r>
              <a:rPr lang="en-US" dirty="0"/>
              <a:t> information about alleged sexual harassment, this constitutes actual notice, and they have to respond in a way that is not deliberately indifferent.” (We’ll talk about that soon.)</a:t>
            </a:r>
          </a:p>
          <a:p>
            <a:endParaRPr lang="en-US" dirty="0"/>
          </a:p>
          <a:p>
            <a:r>
              <a:rPr lang="en-US" dirty="0"/>
              <a:t>If, beyond the Title IX Coordinator, someone with “authority to institute corrective measures on the school’s behalf,” receives this information, then this also qualifies as actual notice. This language comes from the other major Supreme Court case that deals with Title IX: </a:t>
            </a:r>
            <a:r>
              <a:rPr lang="en-US" i="1" dirty="0"/>
              <a:t>Gebser v. Lago Vista School District</a:t>
            </a:r>
            <a:r>
              <a:rPr lang="en-US" i="0" dirty="0"/>
              <a:t>. In that case, decided in 1998, the Court held that “a damages remedy will not lie under Title IX unless an official who at minimum has authority to address the alleged discrimination and to institute corrective measures on the school’s behalf has actual knowledge of discrimination in the [school’s] programs and fails adequately to respond.” (</a:t>
            </a:r>
            <a:r>
              <a:rPr lang="en-US" i="1" dirty="0"/>
              <a:t>See </a:t>
            </a:r>
            <a:r>
              <a:rPr lang="en-US" i="0" dirty="0"/>
              <a:t>85 Fed. Reg. at 30038) The Regulations say that “Determining whether an individual is a ‘official with authority’ is a legal determination that depends on the </a:t>
            </a:r>
            <a:r>
              <a:rPr lang="en-US" b="1" i="0" dirty="0"/>
              <a:t>specific facts relating to a [school’s] administrative structure and the roles and duties held by officials in the [school’s] own operations</a:t>
            </a:r>
            <a:r>
              <a:rPr lang="en-US" i="0" dirty="0"/>
              <a:t>.” (</a:t>
            </a:r>
            <a:r>
              <a:rPr lang="en-US" i="1" dirty="0"/>
              <a:t>See </a:t>
            </a:r>
            <a:r>
              <a:rPr lang="en-US" i="0" dirty="0"/>
              <a:t>85 Fed. Reg. at 30039) This designation by default also only really applies in the postsecondary context, because in K-12 schools, </a:t>
            </a:r>
            <a:r>
              <a:rPr lang="en-US" i="1" dirty="0"/>
              <a:t>any </a:t>
            </a:r>
            <a:r>
              <a:rPr lang="en-US" i="0" dirty="0"/>
              <a:t>school</a:t>
            </a:r>
            <a:r>
              <a:rPr lang="en-US" i="1" dirty="0"/>
              <a:t> </a:t>
            </a:r>
            <a:r>
              <a:rPr lang="en-US" i="0" dirty="0"/>
              <a:t>employee can have actual knowledge. (</a:t>
            </a:r>
            <a:r>
              <a:rPr lang="en-US" i="1" dirty="0"/>
              <a:t>See </a:t>
            </a:r>
            <a:r>
              <a:rPr lang="en-US" i="0" dirty="0"/>
              <a:t>85 Fed. Reg. at 30040) For colleges/universities, you</a:t>
            </a:r>
            <a:r>
              <a:rPr lang="en-US" dirty="0"/>
              <a:t> should consider who else has authority to institute corrective measures according to your policies—does this include a discipline coordinator? Dean of Students? Members of a disciplinary committee? HR staff? Think about your institution and its remedial processes. The Regulations say that a school </a:t>
            </a:r>
            <a:r>
              <a:rPr lang="en-US" i="0" dirty="0"/>
              <a:t>“may empower as many officials as it wishes with the requisite authority to institute corrective measures on the [school’s] behalf,” and that schools may also “publicize lists of officials with authority.” (</a:t>
            </a:r>
            <a:r>
              <a:rPr lang="en-US" i="1" dirty="0"/>
              <a:t>See </a:t>
            </a:r>
            <a:r>
              <a:rPr lang="en-US" i="0" dirty="0"/>
              <a:t>85 Fed. Reg. at 30107) We recommend that, for clarity, schools DO make a public list of “officials with authority to institute corrective measures on the school’s behalf” for Title IX purposes. Such individuals should then be trained on Title IX.</a:t>
            </a:r>
            <a:endParaRPr lang="en-US" dirty="0"/>
          </a:p>
          <a:p>
            <a:endParaRPr lang="en-US" dirty="0"/>
          </a:p>
          <a:p>
            <a:r>
              <a:rPr lang="en-US" dirty="0"/>
              <a:t>For all K-12 schools, the Regulations are clear that when ANY employee receives any information about alleged sexual harassment, this constitutes actual notice. Title IX Coordinators should work with their school administrators to make sure that not only all teachers, but also all paraprofessional staff, understand and regularly are trained on their Title IX reporting responsibilities.</a:t>
            </a:r>
          </a:p>
          <a:p>
            <a:endParaRPr lang="en-US" dirty="0"/>
          </a:p>
          <a:p>
            <a:r>
              <a:rPr lang="en-US" b="1" dirty="0"/>
              <a:t>What is NOT “actual notice”?</a:t>
            </a:r>
          </a:p>
          <a:p>
            <a:r>
              <a:rPr lang="en-US" dirty="0"/>
              <a:t>Under previous guidance, colleges and universities were used to having most or nearly all of its employees designated as “responsible employees” with mandatory reporting obligations for Title IX purposes. But this guidance was withdrawn in 2017, and now under the new regulations, postsecondary institutions can choose whether or not its employees have any reporting responsibilities to the Title IX Coordinator. (</a:t>
            </a:r>
            <a:r>
              <a:rPr lang="en-US" i="1" dirty="0"/>
              <a:t>See </a:t>
            </a:r>
            <a:r>
              <a:rPr lang="en-US" i="0" dirty="0"/>
              <a:t>85 Fed. Reg. at 30040)</a:t>
            </a:r>
            <a:r>
              <a:rPr lang="en-US" dirty="0"/>
              <a:t> Colleges can choose not to designate any mandatory reporters, designate some employees as mandatory reporters and others not, or maintain mandatory reporting for everyone. But even for those college/university employees who do have reporting responsibilities, an employee’s failure to report when required will not trigger “vicarious liability.” In other words, the college is not deemed to have “actual notice” if the school should have known about an incident, but they didn’t because an employee failed to report it to the Title IX Coordinator, even if they were supposed to. (</a:t>
            </a:r>
            <a:r>
              <a:rPr lang="en-US" i="1" dirty="0"/>
              <a:t>See </a:t>
            </a:r>
            <a:r>
              <a:rPr lang="en-US" i="0" dirty="0"/>
              <a:t>85 Fed. Reg. 30043) </a:t>
            </a:r>
            <a:r>
              <a:rPr lang="en-US" dirty="0"/>
              <a:t>Note that this is a different standard that only applies to colleges and universities—K-12 schools WILL have “actual notice” if ANY employee receives information about alleged sexual harassment, so these employees ALWAYS need to report information they receive to the Title IX Coordinator for appropriate follow-up.</a:t>
            </a:r>
          </a:p>
          <a:p>
            <a:endParaRPr lang="en-US" dirty="0"/>
          </a:p>
          <a:p>
            <a:r>
              <a:rPr lang="en-US" dirty="0"/>
              <a:t>There is also no recognition of “constructive notice” as triggering a school’s response obligations. This is the “should have known” standard, and it appeared in several of the previous guidance documents. The final regulations do NOT assign liability to schools if the school “should have known” about sexual harassment—the school’s response obligations are just triggered when there is “actual knowledge.” (</a:t>
            </a:r>
            <a:r>
              <a:rPr lang="en-US" i="1" dirty="0"/>
              <a:t>See </a:t>
            </a:r>
            <a:r>
              <a:rPr lang="en-US" i="0" dirty="0"/>
              <a:t>85 Fed. Reg. at 30040-41)</a:t>
            </a:r>
            <a:endParaRPr lang="en-US" dirty="0"/>
          </a:p>
          <a:p>
            <a:endParaRPr lang="en-US" dirty="0"/>
          </a:p>
          <a:p>
            <a:r>
              <a:rPr lang="en-US" b="1" dirty="0"/>
              <a:t>Active, current participation of Complainant</a:t>
            </a:r>
          </a:p>
          <a:p>
            <a:r>
              <a:rPr lang="en-US" dirty="0"/>
              <a:t>Finally, there’s another temporal restriction for Title IX: AT THE TIME a formal complaint is filed, the Complainant </a:t>
            </a:r>
            <a:r>
              <a:rPr lang="en-US" i="1" dirty="0"/>
              <a:t>must be participating in or attempting to participate in the school’s education program or activity </a:t>
            </a:r>
            <a:r>
              <a:rPr lang="en-US" dirty="0"/>
              <a:t>for the school to investigate the complaint. This means the Complainant must be either a prospective or current student or employee </a:t>
            </a:r>
            <a:r>
              <a:rPr lang="en-US" i="1" dirty="0"/>
              <a:t>at the time the complaint was filed</a:t>
            </a:r>
            <a:r>
              <a:rPr lang="en-US" dirty="0"/>
              <a:t>. If the Complainant was a student, but he or she is no longer attending that school—if they’ve dropped out or graduated or transferred—and they are not attempting to come back in any way, then that complaint falls outside the temporal scope of Title IX, and the school must dismiss it. Likewise, if the Complainant was an employee but he or she is no longer employed at the school, then the school must dismiss the complaint.</a:t>
            </a:r>
          </a:p>
          <a:p>
            <a:endParaRPr lang="en-US" dirty="0"/>
          </a:p>
          <a:p>
            <a:r>
              <a:rPr lang="en-US" dirty="0"/>
              <a:t>BUT it is possible for the Title IX Coordinator to </a:t>
            </a:r>
            <a:r>
              <a:rPr lang="en-US" i="1" dirty="0"/>
              <a:t>sign a Formal Complaint</a:t>
            </a:r>
            <a:r>
              <a:rPr lang="en-US" i="0" dirty="0"/>
              <a:t> if there is not an eligible Complainant and there is reason to believe there could be a continuing safety threat to the school. We’ll come back to this later.</a:t>
            </a:r>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11</a:t>
            </a:fld>
            <a:endParaRPr lang="en-US" dirty="0"/>
          </a:p>
        </p:txBody>
      </p:sp>
    </p:spTree>
    <p:extLst>
      <p:ext uri="{BB962C8B-B14F-4D97-AF65-F5344CB8AC3E}">
        <p14:creationId xmlns:p14="http://schemas.microsoft.com/office/powerpoint/2010/main" val="368258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sexual harassment under Title IX?</a:t>
            </a:r>
            <a:endParaRPr lang="en-US" b="0" dirty="0"/>
          </a:p>
          <a:p>
            <a:r>
              <a:rPr lang="en-US" b="0" dirty="0"/>
              <a:t>So far, we’ve referenced “sexual harassment” in talking about the Regulations. But this term means different things in different contexts, so it’s important that we are very clear about what sexual harassment means in the context of the new Title IX Regulations. Here, we’re actually talking about many different things at once, so let’s break it down, one by one.</a:t>
            </a:r>
          </a:p>
          <a:p>
            <a:endParaRPr lang="en-US" b="0" dirty="0"/>
          </a:p>
          <a:p>
            <a:r>
              <a:rPr lang="en-US" b="0" dirty="0"/>
              <a:t>(</a:t>
            </a:r>
            <a:r>
              <a:rPr lang="en-US" b="0" i="1" dirty="0"/>
              <a:t>The regulations actually talk about these in a different order, but I think it makes more sense to go from the least complicated definition to the most complicated definition.)</a:t>
            </a:r>
            <a:endParaRPr lang="en-US" b="0" dirty="0"/>
          </a:p>
        </p:txBody>
      </p:sp>
      <p:sp>
        <p:nvSpPr>
          <p:cNvPr id="4" name="Slide Number Placeholder 3"/>
          <p:cNvSpPr>
            <a:spLocks noGrp="1"/>
          </p:cNvSpPr>
          <p:nvPr>
            <p:ph type="sldNum" sz="quarter" idx="5"/>
          </p:nvPr>
        </p:nvSpPr>
        <p:spPr/>
        <p:txBody>
          <a:bodyPr/>
          <a:lstStyle/>
          <a:p>
            <a:fld id="{D49D23A5-4A48-4544-9874-C8A2FB006F98}" type="slidenum">
              <a:rPr lang="en-US" smtClean="0"/>
              <a:t>13</a:t>
            </a:fld>
            <a:endParaRPr lang="en-US" dirty="0"/>
          </a:p>
        </p:txBody>
      </p:sp>
    </p:spTree>
    <p:extLst>
      <p:ext uri="{BB962C8B-B14F-4D97-AF65-F5344CB8AC3E}">
        <p14:creationId xmlns:p14="http://schemas.microsoft.com/office/powerpoint/2010/main" val="246991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Temporal scope of Title IX:</a:t>
            </a:r>
          </a:p>
          <a:p>
            <a:r>
              <a:rPr lang="en-US" dirty="0"/>
              <a:t>There are a couple of issues that limit the temporal scope of Title IX. First, the school must have </a:t>
            </a:r>
            <a:r>
              <a:rPr lang="en-US" b="1" dirty="0"/>
              <a:t>actual notice </a:t>
            </a:r>
            <a:r>
              <a:rPr lang="en-US" dirty="0"/>
              <a:t>of allegations in order to act in any way. When does a school have actual notice? Under a few different scenarios:</a:t>
            </a:r>
          </a:p>
          <a:p>
            <a:endParaRPr lang="en-US" dirty="0"/>
          </a:p>
          <a:p>
            <a:r>
              <a:rPr lang="en-US" dirty="0"/>
              <a:t>First, when the Title IX Coordinator receives any kind of information about allegations of sexual harassment, this always qualifies as “actual notice.” The information might come from a party directly involved or someone who witnessed or heard about an incident. The information might come in verbal or written form. Or, the information might come through the channels of a formal complaint. The important thing is that when the Title IX Coordinator receives </a:t>
            </a:r>
            <a:r>
              <a:rPr lang="en-US" i="1" dirty="0"/>
              <a:t>any</a:t>
            </a:r>
            <a:r>
              <a:rPr lang="en-US" dirty="0"/>
              <a:t> information about alleged sexual harassment, this constitutes actual notice, and they have to respond in a way that is not deliberately indifferent.” (We’ll talk about that soon.)</a:t>
            </a:r>
          </a:p>
          <a:p>
            <a:endParaRPr lang="en-US" dirty="0"/>
          </a:p>
          <a:p>
            <a:r>
              <a:rPr lang="en-US" dirty="0"/>
              <a:t>If, beyond the Title IX Coordinator, someone with “authority to institute corrective measures on the school’s behalf,” receives this information, then this also qualifies as actual notice. This language comes from the other major Supreme Court case that deals with Title IX: </a:t>
            </a:r>
            <a:r>
              <a:rPr lang="en-US" i="1" dirty="0"/>
              <a:t>Gebser v. Lago Vista School District</a:t>
            </a:r>
            <a:r>
              <a:rPr lang="en-US" i="0" dirty="0"/>
              <a:t>. In that case, decided in 1998, the Court held that “a damages remedy will not lie under Title IX unless an official who at minimum has authority to address the alleged discrimination and to institute corrective measures on the school’s behalf has actual knowledge of discrimination in the [school’s] programs and fails adequately to respond.” (</a:t>
            </a:r>
            <a:r>
              <a:rPr lang="en-US" i="1" dirty="0"/>
              <a:t>See </a:t>
            </a:r>
            <a:r>
              <a:rPr lang="en-US" i="0" dirty="0"/>
              <a:t>85 Fed. Reg. at 30038) The Regulations say that “Determining whether an individual is a ‘official with authority’ is a legal determination that depends on the </a:t>
            </a:r>
            <a:r>
              <a:rPr lang="en-US" b="1" i="0" dirty="0"/>
              <a:t>specific facts relating to a [school’s] administrative structure and the roles and duties held by officials in the [school’s] own operations</a:t>
            </a:r>
            <a:r>
              <a:rPr lang="en-US" i="0" dirty="0"/>
              <a:t>.” (</a:t>
            </a:r>
            <a:r>
              <a:rPr lang="en-US" i="1" dirty="0"/>
              <a:t>See </a:t>
            </a:r>
            <a:r>
              <a:rPr lang="en-US" i="0" dirty="0"/>
              <a:t>85 Fed. Reg. at 30039) This designation by default also only really applies in the postsecondary context, because in K-12 schools, </a:t>
            </a:r>
            <a:r>
              <a:rPr lang="en-US" i="1" dirty="0"/>
              <a:t>any </a:t>
            </a:r>
            <a:r>
              <a:rPr lang="en-US" i="0" dirty="0"/>
              <a:t>school</a:t>
            </a:r>
            <a:r>
              <a:rPr lang="en-US" i="1" dirty="0"/>
              <a:t> </a:t>
            </a:r>
            <a:r>
              <a:rPr lang="en-US" i="0" dirty="0"/>
              <a:t>employee can have actual knowledge. (</a:t>
            </a:r>
            <a:r>
              <a:rPr lang="en-US" i="1" dirty="0"/>
              <a:t>See </a:t>
            </a:r>
            <a:r>
              <a:rPr lang="en-US" i="0" dirty="0"/>
              <a:t>85 Fed. Reg. at 30040) For colleges/universities, you</a:t>
            </a:r>
            <a:r>
              <a:rPr lang="en-US" dirty="0"/>
              <a:t> should consider who else has authority to institute corrective measures according to your policies—does this include a discipline coordinator? Dean of Students? Members of a disciplinary committee? HR staff? Think about your institution and its remedial processes. The Regulations say that a school </a:t>
            </a:r>
            <a:r>
              <a:rPr lang="en-US" i="0" dirty="0"/>
              <a:t>“may empower as many officials as it wishes with the requisite authority to institute corrective measures on the [school’s] behalf,” and that schools may also “publicize lists of officials with authority.” (</a:t>
            </a:r>
            <a:r>
              <a:rPr lang="en-US" i="1" dirty="0"/>
              <a:t>See </a:t>
            </a:r>
            <a:r>
              <a:rPr lang="en-US" i="0" dirty="0"/>
              <a:t>85 Fed. Reg. at 30107) We recommend that, for clarity, schools DO make a public list of “officials with authority to institute corrective measures on the school’s behalf” for Title IX purposes. Such individuals should then be trained on Title IX.</a:t>
            </a:r>
            <a:endParaRPr lang="en-US" dirty="0"/>
          </a:p>
          <a:p>
            <a:endParaRPr lang="en-US" dirty="0"/>
          </a:p>
          <a:p>
            <a:r>
              <a:rPr lang="en-US" dirty="0"/>
              <a:t>For all K-12 schools, the Regulations are clear that when ANY employee receives any information about alleged sexual harassment, this constitutes actual notice. Title IX Coordinators should work with their school administrators to make sure that not only all teachers, but also all paraprofessional staff, understand and regularly are trained on their Title IX reporting responsibilities.</a:t>
            </a:r>
          </a:p>
          <a:p>
            <a:endParaRPr lang="en-US" dirty="0"/>
          </a:p>
          <a:p>
            <a:r>
              <a:rPr lang="en-US" b="1" dirty="0"/>
              <a:t>What is NOT “actual notice”?</a:t>
            </a:r>
          </a:p>
          <a:p>
            <a:r>
              <a:rPr lang="en-US" dirty="0"/>
              <a:t>Under previous guidance, colleges and universities were used to having most or nearly all of its employees designated as “responsible employees” with mandatory reporting obligations for Title IX purposes. But this guidance was withdrawn in 2017, and now under the new regulations, postsecondary institutions can choose whether or not its employees have any reporting responsibilities to the Title IX Coordinator. (</a:t>
            </a:r>
            <a:r>
              <a:rPr lang="en-US" i="1" dirty="0"/>
              <a:t>See </a:t>
            </a:r>
            <a:r>
              <a:rPr lang="en-US" i="0" dirty="0"/>
              <a:t>85 Fed. Reg. at 30040)</a:t>
            </a:r>
            <a:r>
              <a:rPr lang="en-US" dirty="0"/>
              <a:t> Colleges can choose not to designate any mandatory reporters, designate some employees as mandatory reporters and others not, or maintain mandatory reporting for everyone. But even for those college/university employees who do have reporting responsibilities, an employee’s failure to report when required will not trigger “vicarious liability.” In other words, the college is not deemed to have “actual notice” if the school should have known about an incident, but they didn’t because an employee failed to report it to the Title IX Coordinator, even if they were supposed to. (</a:t>
            </a:r>
            <a:r>
              <a:rPr lang="en-US" i="1" dirty="0"/>
              <a:t>See </a:t>
            </a:r>
            <a:r>
              <a:rPr lang="en-US" i="0" dirty="0"/>
              <a:t>85 Fed. Reg. 30043) </a:t>
            </a:r>
            <a:r>
              <a:rPr lang="en-US" dirty="0"/>
              <a:t>Note that this is a different standard that only applies to colleges and universities—K-12 schools WILL have “actual notice” if ANY employee receives information about alleged sexual harassment, so these employees ALWAYS need to report information they receive to the Title IX Coordinator for appropriate follow-up.</a:t>
            </a:r>
          </a:p>
          <a:p>
            <a:endParaRPr lang="en-US" dirty="0"/>
          </a:p>
          <a:p>
            <a:r>
              <a:rPr lang="en-US" dirty="0"/>
              <a:t>There is also no recognition of “constructive notice” as triggering a school’s response obligations. This is the “should have known” standard, and it appeared in several of the previous guidance documents. The final regulations do NOT assign liability to schools if the school “should have known” about sexual harassment—the school’s response obligations are just triggered when there is “actual knowledge.” (</a:t>
            </a:r>
            <a:r>
              <a:rPr lang="en-US" i="1" dirty="0"/>
              <a:t>See </a:t>
            </a:r>
            <a:r>
              <a:rPr lang="en-US" i="0" dirty="0"/>
              <a:t>85 Fed. Reg. at 30040-41)</a:t>
            </a:r>
            <a:endParaRPr lang="en-US" dirty="0"/>
          </a:p>
          <a:p>
            <a:endParaRPr lang="en-US" dirty="0"/>
          </a:p>
          <a:p>
            <a:r>
              <a:rPr lang="en-US" b="1" dirty="0"/>
              <a:t>Active, current participation of Complainant</a:t>
            </a:r>
          </a:p>
          <a:p>
            <a:r>
              <a:rPr lang="en-US" dirty="0"/>
              <a:t>Finally, there’s another temporal restriction for Title IX: AT THE TIME a formal complaint is filed, the Complainant </a:t>
            </a:r>
            <a:r>
              <a:rPr lang="en-US" i="1" dirty="0"/>
              <a:t>must be participating in or attempting to participate in the school’s education program or activity </a:t>
            </a:r>
            <a:r>
              <a:rPr lang="en-US" dirty="0"/>
              <a:t>for the school to investigate the complaint. This means the Complainant must be either a prospective or current student or employee </a:t>
            </a:r>
            <a:r>
              <a:rPr lang="en-US" i="1" dirty="0"/>
              <a:t>at the time the complaint was filed</a:t>
            </a:r>
            <a:r>
              <a:rPr lang="en-US" dirty="0"/>
              <a:t>. If the Complainant was a student, but he or she is no longer attending that school—if they’ve dropped out or graduated or transferred—and they are not attempting to come back in any way, then that complaint falls outside the temporal scope of Title IX, and the school must dismiss it. Likewise, if the Complainant was an employee but he or she is no longer employed at the school, then the school must dismiss the complaint.</a:t>
            </a:r>
          </a:p>
          <a:p>
            <a:endParaRPr lang="en-US" dirty="0"/>
          </a:p>
          <a:p>
            <a:r>
              <a:rPr lang="en-US" dirty="0"/>
              <a:t>BUT it is possible for the Title IX Coordinator to </a:t>
            </a:r>
            <a:r>
              <a:rPr lang="en-US" i="1" dirty="0"/>
              <a:t>sign a Formal Complaint</a:t>
            </a:r>
            <a:r>
              <a:rPr lang="en-US" i="0" dirty="0"/>
              <a:t> if there is not an eligible Complainant and there is reason to believe there could be a continuing safety threat to the school. We’ll come back to this later.</a:t>
            </a:r>
            <a:endParaRPr lang="en-US" dirty="0"/>
          </a:p>
        </p:txBody>
      </p:sp>
      <p:sp>
        <p:nvSpPr>
          <p:cNvPr id="4" name="Slide Number Placeholder 3"/>
          <p:cNvSpPr>
            <a:spLocks noGrp="1"/>
          </p:cNvSpPr>
          <p:nvPr>
            <p:ph type="sldNum" sz="quarter" idx="5"/>
          </p:nvPr>
        </p:nvSpPr>
        <p:spPr/>
        <p:txBody>
          <a:bodyPr/>
          <a:lstStyle/>
          <a:p>
            <a:fld id="{D49D23A5-4A48-4544-9874-C8A2FB006F98}" type="slidenum">
              <a:rPr lang="en-US" smtClean="0"/>
              <a:t>14</a:t>
            </a:fld>
            <a:endParaRPr lang="en-US" dirty="0"/>
          </a:p>
        </p:txBody>
      </p:sp>
    </p:spTree>
    <p:extLst>
      <p:ext uri="{BB962C8B-B14F-4D97-AF65-F5344CB8AC3E}">
        <p14:creationId xmlns:p14="http://schemas.microsoft.com/office/powerpoint/2010/main" val="105730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6.xml"/><Relationship Id="rId6" Type="http://schemas.openxmlformats.org/officeDocument/2006/relationships/image" Target="../media/image1.png"/><Relationship Id="rId5" Type="http://schemas.openxmlformats.org/officeDocument/2006/relationships/image" Target="../media/image16.jpg"/><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6.jpg"/><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6.jp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19.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6.jpg"/><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16.jp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ubtitle" preserve="1">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2025467" y="1523549"/>
            <a:ext cx="9252000" cy="15464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54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 name="Google Shape;15;p3"/>
          <p:cNvSpPr txBox="1">
            <a:spLocks noGrp="1"/>
          </p:cNvSpPr>
          <p:nvPr>
            <p:ph type="subTitle" idx="1"/>
          </p:nvPr>
        </p:nvSpPr>
        <p:spPr>
          <a:xfrm>
            <a:off x="2025467" y="3039987"/>
            <a:ext cx="9252000" cy="1046400"/>
          </a:xfrm>
          <a:prstGeom prst="rect">
            <a:avLst/>
          </a:prstGeom>
        </p:spPr>
        <p:txBody>
          <a:bodyPr spcFirstLastPara="1" wrap="square" lIns="0" tIns="0" rIns="0" bIns="0" anchor="t" anchorCtr="0">
            <a:noAutofit/>
          </a:bodyPr>
          <a:lstStyle>
            <a:lvl1pPr lvl="0" rtl="0">
              <a:spcBef>
                <a:spcPts val="0"/>
              </a:spcBef>
              <a:spcAft>
                <a:spcPts val="0"/>
              </a:spcAft>
              <a:buSzPts val="2200"/>
              <a:buNone/>
              <a:defRPr sz="2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Tree>
    <p:extLst>
      <p:ext uri="{BB962C8B-B14F-4D97-AF65-F5344CB8AC3E}">
        <p14:creationId xmlns:p14="http://schemas.microsoft.com/office/powerpoint/2010/main" val="2957453336"/>
      </p:ext>
    </p:extLst>
  </p:cSld>
  <p:clrMapOvr>
    <a:masterClrMapping/>
  </p:clrMapOvr>
  <p:transition spd="slow">
    <p:push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28"/>
        <p:cNvGrpSpPr/>
        <p:nvPr/>
      </p:nvGrpSpPr>
      <p:grpSpPr>
        <a:xfrm>
          <a:off x="0" y="0"/>
          <a:ext cx="0" cy="0"/>
          <a:chOff x="0" y="0"/>
          <a:chExt cx="0" cy="0"/>
        </a:xfrm>
      </p:grpSpPr>
      <p:sp>
        <p:nvSpPr>
          <p:cNvPr id="30" name="Google Shape;30;p7"/>
          <p:cNvSpPr txBox="1">
            <a:spLocks noGrp="1"/>
          </p:cNvSpPr>
          <p:nvPr>
            <p:ph type="body" idx="1"/>
          </p:nvPr>
        </p:nvSpPr>
        <p:spPr>
          <a:xfrm>
            <a:off x="1882366" y="1717267"/>
            <a:ext cx="2875689" cy="4298523"/>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0"/>
              </a:spcBef>
              <a:spcAft>
                <a:spcPts val="0"/>
              </a:spcAft>
              <a:buSzPts val="2200"/>
              <a:buChar char="•"/>
              <a:defRPr/>
            </a:lvl2pPr>
            <a:lvl3pPr marL="1828754" lvl="2" indent="-491054" rtl="0">
              <a:spcBef>
                <a:spcPts val="0"/>
              </a:spcBef>
              <a:spcAft>
                <a:spcPts val="0"/>
              </a:spcAft>
              <a:buSzPts val="2200"/>
              <a:buChar char="•"/>
              <a:defRPr/>
            </a:lvl3pPr>
            <a:lvl4pPr marL="2438339" lvl="3" indent="-491054" rtl="0">
              <a:spcBef>
                <a:spcPts val="0"/>
              </a:spcBef>
              <a:spcAft>
                <a:spcPts val="0"/>
              </a:spcAft>
              <a:buSzPts val="2200"/>
              <a:buChar char="•"/>
              <a:defRPr/>
            </a:lvl4pPr>
            <a:lvl5pPr marL="3047924" lvl="4" indent="-491054" rtl="0">
              <a:spcBef>
                <a:spcPts val="0"/>
              </a:spcBef>
              <a:spcAft>
                <a:spcPts val="0"/>
              </a:spcAft>
              <a:buSzPts val="2200"/>
              <a:buChar char="•"/>
              <a:defRPr/>
            </a:lvl5pPr>
            <a:lvl6pPr marL="3657509" lvl="5" indent="-491054" rtl="0">
              <a:spcBef>
                <a:spcPts val="0"/>
              </a:spcBef>
              <a:spcAft>
                <a:spcPts val="0"/>
              </a:spcAft>
              <a:buSzPts val="2200"/>
              <a:buChar char="•"/>
              <a:defRPr/>
            </a:lvl6pPr>
            <a:lvl7pPr marL="4267093" lvl="6" indent="-491054" rtl="0">
              <a:spcBef>
                <a:spcPts val="0"/>
              </a:spcBef>
              <a:spcAft>
                <a:spcPts val="0"/>
              </a:spcAft>
              <a:buSzPts val="2200"/>
              <a:buChar char="•"/>
              <a:defRPr/>
            </a:lvl7pPr>
            <a:lvl8pPr marL="4876678" lvl="7" indent="-491054" rtl="0">
              <a:spcBef>
                <a:spcPts val="0"/>
              </a:spcBef>
              <a:spcAft>
                <a:spcPts val="0"/>
              </a:spcAft>
              <a:buSzPts val="2200"/>
              <a:buChar char="•"/>
              <a:defRPr/>
            </a:lvl8pPr>
            <a:lvl9pPr marL="5486263" lvl="8" indent="-491054" rtl="0">
              <a:spcBef>
                <a:spcPts val="0"/>
              </a:spcBef>
              <a:spcAft>
                <a:spcPts val="0"/>
              </a:spcAft>
              <a:buSzPts val="2200"/>
              <a:buChar char="•"/>
              <a:defRPr/>
            </a:lvl9pPr>
          </a:lstStyle>
          <a:p>
            <a:endParaRPr dirty="0"/>
          </a:p>
        </p:txBody>
      </p:sp>
      <p:sp>
        <p:nvSpPr>
          <p:cNvPr id="31" name="Google Shape;31;p7"/>
          <p:cNvSpPr txBox="1">
            <a:spLocks noGrp="1"/>
          </p:cNvSpPr>
          <p:nvPr>
            <p:ph type="body" idx="2"/>
          </p:nvPr>
        </p:nvSpPr>
        <p:spPr>
          <a:xfrm>
            <a:off x="5032268" y="1717266"/>
            <a:ext cx="2875690" cy="4298523"/>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0"/>
              </a:spcBef>
              <a:spcAft>
                <a:spcPts val="0"/>
              </a:spcAft>
              <a:buSzPts val="2200"/>
              <a:buChar char="•"/>
              <a:defRPr/>
            </a:lvl2pPr>
            <a:lvl3pPr marL="1828754" lvl="2" indent="-491054" rtl="0">
              <a:spcBef>
                <a:spcPts val="0"/>
              </a:spcBef>
              <a:spcAft>
                <a:spcPts val="0"/>
              </a:spcAft>
              <a:buSzPts val="2200"/>
              <a:buChar char="•"/>
              <a:defRPr/>
            </a:lvl3pPr>
            <a:lvl4pPr marL="2438339" lvl="3" indent="-491054" rtl="0">
              <a:spcBef>
                <a:spcPts val="0"/>
              </a:spcBef>
              <a:spcAft>
                <a:spcPts val="0"/>
              </a:spcAft>
              <a:buSzPts val="2200"/>
              <a:buChar char="•"/>
              <a:defRPr/>
            </a:lvl4pPr>
            <a:lvl5pPr marL="3047924" lvl="4" indent="-491054" rtl="0">
              <a:spcBef>
                <a:spcPts val="0"/>
              </a:spcBef>
              <a:spcAft>
                <a:spcPts val="0"/>
              </a:spcAft>
              <a:buSzPts val="2200"/>
              <a:buChar char="•"/>
              <a:defRPr/>
            </a:lvl5pPr>
            <a:lvl6pPr marL="3657509" lvl="5" indent="-491054" rtl="0">
              <a:spcBef>
                <a:spcPts val="0"/>
              </a:spcBef>
              <a:spcAft>
                <a:spcPts val="0"/>
              </a:spcAft>
              <a:buSzPts val="2200"/>
              <a:buChar char="•"/>
              <a:defRPr/>
            </a:lvl6pPr>
            <a:lvl7pPr marL="4267093" lvl="6" indent="-491054" rtl="0">
              <a:spcBef>
                <a:spcPts val="0"/>
              </a:spcBef>
              <a:spcAft>
                <a:spcPts val="0"/>
              </a:spcAft>
              <a:buSzPts val="2200"/>
              <a:buChar char="•"/>
              <a:defRPr/>
            </a:lvl7pPr>
            <a:lvl8pPr marL="4876678" lvl="7" indent="-491054" rtl="0">
              <a:spcBef>
                <a:spcPts val="0"/>
              </a:spcBef>
              <a:spcAft>
                <a:spcPts val="0"/>
              </a:spcAft>
              <a:buSzPts val="2200"/>
              <a:buChar char="•"/>
              <a:defRPr/>
            </a:lvl8pPr>
            <a:lvl9pPr marL="5486263" lvl="8" indent="-491054" rtl="0">
              <a:spcBef>
                <a:spcPts val="0"/>
              </a:spcBef>
              <a:spcAft>
                <a:spcPts val="0"/>
              </a:spcAft>
              <a:buSzPts val="2200"/>
              <a:buChar char="•"/>
              <a:defRPr/>
            </a:lvl9pPr>
          </a:lstStyle>
          <a:p>
            <a:endParaRPr dirty="0"/>
          </a:p>
        </p:txBody>
      </p:sp>
      <p:sp>
        <p:nvSpPr>
          <p:cNvPr id="32" name="Google Shape;32;p7"/>
          <p:cNvSpPr txBox="1">
            <a:spLocks noGrp="1"/>
          </p:cNvSpPr>
          <p:nvPr>
            <p:ph type="body" idx="3"/>
          </p:nvPr>
        </p:nvSpPr>
        <p:spPr>
          <a:xfrm>
            <a:off x="8182170" y="1717266"/>
            <a:ext cx="2875690" cy="4298523"/>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0"/>
              </a:spcBef>
              <a:spcAft>
                <a:spcPts val="0"/>
              </a:spcAft>
              <a:buSzPts val="2200"/>
              <a:buChar char="•"/>
              <a:defRPr/>
            </a:lvl2pPr>
            <a:lvl3pPr marL="1828754" lvl="2" indent="-491054" rtl="0">
              <a:spcBef>
                <a:spcPts val="0"/>
              </a:spcBef>
              <a:spcAft>
                <a:spcPts val="0"/>
              </a:spcAft>
              <a:buSzPts val="2200"/>
              <a:buChar char="•"/>
              <a:defRPr/>
            </a:lvl3pPr>
            <a:lvl4pPr marL="2438339" lvl="3" indent="-491054" rtl="0">
              <a:spcBef>
                <a:spcPts val="0"/>
              </a:spcBef>
              <a:spcAft>
                <a:spcPts val="0"/>
              </a:spcAft>
              <a:buSzPts val="2200"/>
              <a:buChar char="•"/>
              <a:defRPr/>
            </a:lvl4pPr>
            <a:lvl5pPr marL="3047924" lvl="4" indent="-491054" rtl="0">
              <a:spcBef>
                <a:spcPts val="0"/>
              </a:spcBef>
              <a:spcAft>
                <a:spcPts val="0"/>
              </a:spcAft>
              <a:buSzPts val="2200"/>
              <a:buChar char="•"/>
              <a:defRPr/>
            </a:lvl5pPr>
            <a:lvl6pPr marL="3657509" lvl="5" indent="-491054" rtl="0">
              <a:spcBef>
                <a:spcPts val="0"/>
              </a:spcBef>
              <a:spcAft>
                <a:spcPts val="0"/>
              </a:spcAft>
              <a:buSzPts val="2200"/>
              <a:buChar char="•"/>
              <a:defRPr/>
            </a:lvl6pPr>
            <a:lvl7pPr marL="4267093" lvl="6" indent="-491054" rtl="0">
              <a:spcBef>
                <a:spcPts val="0"/>
              </a:spcBef>
              <a:spcAft>
                <a:spcPts val="0"/>
              </a:spcAft>
              <a:buSzPts val="2200"/>
              <a:buChar char="•"/>
              <a:defRPr/>
            </a:lvl7pPr>
            <a:lvl8pPr marL="4876678" lvl="7" indent="-491054" rtl="0">
              <a:spcBef>
                <a:spcPts val="0"/>
              </a:spcBef>
              <a:spcAft>
                <a:spcPts val="0"/>
              </a:spcAft>
              <a:buSzPts val="2200"/>
              <a:buChar char="•"/>
              <a:defRPr/>
            </a:lvl8pPr>
            <a:lvl9pPr marL="5486263" lvl="8" indent="-491054" rtl="0">
              <a:spcBef>
                <a:spcPts val="0"/>
              </a:spcBef>
              <a:spcAft>
                <a:spcPts val="0"/>
              </a:spcAft>
              <a:buSzPts val="2200"/>
              <a:buChar char="•"/>
              <a:defRPr/>
            </a:lvl9pPr>
          </a:lstStyle>
          <a:p>
            <a:endParaRPr dirty="0"/>
          </a:p>
        </p:txBody>
      </p:sp>
      <p:sp>
        <p:nvSpPr>
          <p:cNvPr id="7" name="Google Shape;20;p5">
            <a:extLst>
              <a:ext uri="{FF2B5EF4-FFF2-40B4-BE49-F238E27FC236}">
                <a16:creationId xmlns:a16="http://schemas.microsoft.com/office/drawing/2014/main" id="{94AC121B-0523-4E20-90F9-6F551823185B}"/>
              </a:ext>
            </a:extLst>
          </p:cNvPr>
          <p:cNvSpPr txBox="1">
            <a:spLocks noGrp="1"/>
          </p:cNvSpPr>
          <p:nvPr>
            <p:ph type="title"/>
          </p:nvPr>
        </p:nvSpPr>
        <p:spPr>
          <a:xfrm>
            <a:off x="1882367" y="173024"/>
            <a:ext cx="9175493" cy="1143200"/>
          </a:xfrm>
          <a:prstGeom prst="rect">
            <a:avLst/>
          </a:prstGeom>
        </p:spPr>
        <p:txBody>
          <a:bodyPr spcFirstLastPara="1" wrap="square" lIns="0" tIns="0" rIns="0" bIns="0" anchor="b" anchorCtr="0">
            <a:noAutofit/>
          </a:bodyPr>
          <a:lstStyle>
            <a:lvl1pPr lvl="0">
              <a:spcBef>
                <a:spcPts val="0"/>
              </a:spcBef>
              <a:spcAft>
                <a:spcPts val="0"/>
              </a:spcAft>
              <a:buSzPts val="3200"/>
              <a:buNone/>
              <a:defRPr sz="5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Tree>
    <p:extLst>
      <p:ext uri="{BB962C8B-B14F-4D97-AF65-F5344CB8AC3E}">
        <p14:creationId xmlns:p14="http://schemas.microsoft.com/office/powerpoint/2010/main" val="1845436555"/>
      </p:ext>
    </p:extLst>
  </p:cSld>
  <p:clrMapOvr>
    <a:masterClrMapping/>
  </p:clrMapOvr>
  <p:transition spd="slow">
    <p:push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963606537"/>
      </p:ext>
    </p:extLst>
  </p:cSld>
  <p:clrMapOvr>
    <a:masterClrMapping/>
  </p:clrMapOvr>
  <p:transition spd="slow">
    <p:push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reserve="1">
  <p:cSld name="Title">
    <p:spTree>
      <p:nvGrpSpPr>
        <p:cNvPr id="1" name="Shape 192"/>
        <p:cNvGrpSpPr/>
        <p:nvPr/>
      </p:nvGrpSpPr>
      <p:grpSpPr>
        <a:xfrm>
          <a:off x="0" y="0"/>
          <a:ext cx="0" cy="0"/>
          <a:chOff x="0" y="0"/>
          <a:chExt cx="0" cy="0"/>
        </a:xfrm>
      </p:grpSpPr>
      <p:sp>
        <p:nvSpPr>
          <p:cNvPr id="193" name="Google Shape;193;p3"/>
          <p:cNvSpPr txBox="1">
            <a:spLocks noGrp="1"/>
          </p:cNvSpPr>
          <p:nvPr>
            <p:ph type="ctrTitle"/>
          </p:nvPr>
        </p:nvSpPr>
        <p:spPr>
          <a:xfrm>
            <a:off x="4281247" y="2215683"/>
            <a:ext cx="7068800" cy="154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5400" b="1"/>
            </a:lvl1pPr>
            <a:lvl2pPr lvl="1" algn="r" rtl="0">
              <a:spcBef>
                <a:spcPts val="0"/>
              </a:spcBef>
              <a:spcAft>
                <a:spcPts val="0"/>
              </a:spcAft>
              <a:buSzPts val="3700"/>
              <a:buNone/>
              <a:defRPr sz="4933" b="0"/>
            </a:lvl2pPr>
            <a:lvl3pPr lvl="2" algn="r" rtl="0">
              <a:spcBef>
                <a:spcPts val="0"/>
              </a:spcBef>
              <a:spcAft>
                <a:spcPts val="0"/>
              </a:spcAft>
              <a:buSzPts val="3700"/>
              <a:buNone/>
              <a:defRPr sz="4933" b="0"/>
            </a:lvl3pPr>
            <a:lvl4pPr lvl="3" algn="r" rtl="0">
              <a:spcBef>
                <a:spcPts val="0"/>
              </a:spcBef>
              <a:spcAft>
                <a:spcPts val="0"/>
              </a:spcAft>
              <a:buSzPts val="3700"/>
              <a:buNone/>
              <a:defRPr sz="4933" b="0"/>
            </a:lvl4pPr>
            <a:lvl5pPr lvl="4" algn="r" rtl="0">
              <a:spcBef>
                <a:spcPts val="0"/>
              </a:spcBef>
              <a:spcAft>
                <a:spcPts val="0"/>
              </a:spcAft>
              <a:buSzPts val="3700"/>
              <a:buNone/>
              <a:defRPr sz="4933" b="0"/>
            </a:lvl5pPr>
            <a:lvl6pPr lvl="5" algn="r" rtl="0">
              <a:spcBef>
                <a:spcPts val="0"/>
              </a:spcBef>
              <a:spcAft>
                <a:spcPts val="0"/>
              </a:spcAft>
              <a:buSzPts val="3700"/>
              <a:buNone/>
              <a:defRPr sz="4933" b="0"/>
            </a:lvl6pPr>
            <a:lvl7pPr lvl="6" algn="r" rtl="0">
              <a:spcBef>
                <a:spcPts val="0"/>
              </a:spcBef>
              <a:spcAft>
                <a:spcPts val="0"/>
              </a:spcAft>
              <a:buSzPts val="3700"/>
              <a:buNone/>
              <a:defRPr sz="4933" b="0"/>
            </a:lvl7pPr>
            <a:lvl8pPr lvl="7" algn="r" rtl="0">
              <a:spcBef>
                <a:spcPts val="0"/>
              </a:spcBef>
              <a:spcAft>
                <a:spcPts val="0"/>
              </a:spcAft>
              <a:buSzPts val="3700"/>
              <a:buNone/>
              <a:defRPr sz="4933" b="0"/>
            </a:lvl8pPr>
            <a:lvl9pPr lvl="8" algn="r" rtl="0">
              <a:spcBef>
                <a:spcPts val="0"/>
              </a:spcBef>
              <a:spcAft>
                <a:spcPts val="0"/>
              </a:spcAft>
              <a:buSzPts val="3700"/>
              <a:buNone/>
              <a:defRPr sz="4933" b="0"/>
            </a:lvl9pPr>
          </a:lstStyle>
          <a:p>
            <a:endParaRPr dirty="0"/>
          </a:p>
        </p:txBody>
      </p:sp>
      <p:sp>
        <p:nvSpPr>
          <p:cNvPr id="194" name="Google Shape;194;p3"/>
          <p:cNvSpPr txBox="1">
            <a:spLocks noGrp="1"/>
          </p:cNvSpPr>
          <p:nvPr>
            <p:ph type="subTitle" idx="1"/>
          </p:nvPr>
        </p:nvSpPr>
        <p:spPr>
          <a:xfrm>
            <a:off x="4281180" y="3818903"/>
            <a:ext cx="7068800" cy="104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chemeClr val="accent4">
                    <a:lumMod val="10000"/>
                  </a:schemeClr>
                </a:solidFill>
                <a:latin typeface="+mn-lt"/>
              </a:defRPr>
            </a:lvl1pPr>
            <a:lvl2pPr lvl="1" algn="r" rtl="0">
              <a:spcBef>
                <a:spcPts val="0"/>
              </a:spcBef>
              <a:spcAft>
                <a:spcPts val="0"/>
              </a:spcAft>
              <a:buClr>
                <a:srgbClr val="1C4587"/>
              </a:buClr>
              <a:buSzPts val="3000"/>
              <a:buNone/>
              <a:defRPr sz="4000">
                <a:solidFill>
                  <a:srgbClr val="1C4587"/>
                </a:solidFill>
              </a:defRPr>
            </a:lvl2pPr>
            <a:lvl3pPr lvl="2" algn="r" rtl="0">
              <a:spcBef>
                <a:spcPts val="0"/>
              </a:spcBef>
              <a:spcAft>
                <a:spcPts val="0"/>
              </a:spcAft>
              <a:buClr>
                <a:srgbClr val="1C4587"/>
              </a:buClr>
              <a:buSzPts val="3000"/>
              <a:buNone/>
              <a:defRPr sz="4000">
                <a:solidFill>
                  <a:srgbClr val="1C4587"/>
                </a:solidFill>
              </a:defRPr>
            </a:lvl3pPr>
            <a:lvl4pPr lvl="3" algn="r" rtl="0">
              <a:spcBef>
                <a:spcPts val="0"/>
              </a:spcBef>
              <a:spcAft>
                <a:spcPts val="0"/>
              </a:spcAft>
              <a:buClr>
                <a:srgbClr val="1C4587"/>
              </a:buClr>
              <a:buSzPts val="3000"/>
              <a:buNone/>
              <a:defRPr sz="4000">
                <a:solidFill>
                  <a:srgbClr val="1C4587"/>
                </a:solidFill>
              </a:defRPr>
            </a:lvl4pPr>
            <a:lvl5pPr lvl="4" algn="r" rtl="0">
              <a:spcBef>
                <a:spcPts val="0"/>
              </a:spcBef>
              <a:spcAft>
                <a:spcPts val="0"/>
              </a:spcAft>
              <a:buClr>
                <a:srgbClr val="1C4587"/>
              </a:buClr>
              <a:buSzPts val="3000"/>
              <a:buNone/>
              <a:defRPr sz="4000">
                <a:solidFill>
                  <a:srgbClr val="1C4587"/>
                </a:solidFill>
              </a:defRPr>
            </a:lvl5pPr>
            <a:lvl6pPr lvl="5" algn="r" rtl="0">
              <a:spcBef>
                <a:spcPts val="0"/>
              </a:spcBef>
              <a:spcAft>
                <a:spcPts val="0"/>
              </a:spcAft>
              <a:buClr>
                <a:srgbClr val="1C4587"/>
              </a:buClr>
              <a:buSzPts val="3000"/>
              <a:buNone/>
              <a:defRPr sz="4000">
                <a:solidFill>
                  <a:srgbClr val="1C4587"/>
                </a:solidFill>
              </a:defRPr>
            </a:lvl6pPr>
            <a:lvl7pPr lvl="6" algn="r" rtl="0">
              <a:spcBef>
                <a:spcPts val="0"/>
              </a:spcBef>
              <a:spcAft>
                <a:spcPts val="0"/>
              </a:spcAft>
              <a:buClr>
                <a:srgbClr val="1C4587"/>
              </a:buClr>
              <a:buSzPts val="3000"/>
              <a:buNone/>
              <a:defRPr sz="4000">
                <a:solidFill>
                  <a:srgbClr val="1C4587"/>
                </a:solidFill>
              </a:defRPr>
            </a:lvl7pPr>
            <a:lvl8pPr lvl="7" algn="r" rtl="0">
              <a:spcBef>
                <a:spcPts val="0"/>
              </a:spcBef>
              <a:spcAft>
                <a:spcPts val="0"/>
              </a:spcAft>
              <a:buClr>
                <a:srgbClr val="1C4587"/>
              </a:buClr>
              <a:buSzPts val="3000"/>
              <a:buNone/>
              <a:defRPr sz="4000">
                <a:solidFill>
                  <a:srgbClr val="1C4587"/>
                </a:solidFill>
              </a:defRPr>
            </a:lvl8pPr>
            <a:lvl9pPr lvl="8" algn="r" rtl="0">
              <a:spcBef>
                <a:spcPts val="0"/>
              </a:spcBef>
              <a:spcAft>
                <a:spcPts val="0"/>
              </a:spcAft>
              <a:buClr>
                <a:srgbClr val="1C4587"/>
              </a:buClr>
              <a:buSzPts val="3000"/>
              <a:buNone/>
              <a:defRPr sz="4000">
                <a:solidFill>
                  <a:srgbClr val="1C4587"/>
                </a:solidFill>
              </a:defRPr>
            </a:lvl9pPr>
          </a:lstStyle>
          <a:p>
            <a:endParaRPr dirty="0"/>
          </a:p>
        </p:txBody>
      </p:sp>
    </p:spTree>
    <p:extLst>
      <p:ext uri="{BB962C8B-B14F-4D97-AF65-F5344CB8AC3E}">
        <p14:creationId xmlns:p14="http://schemas.microsoft.com/office/powerpoint/2010/main" val="2555209580"/>
      </p:ext>
    </p:extLst>
  </p:cSld>
  <p:clrMapOvr>
    <a:masterClrMapping/>
  </p:clrMapOvr>
  <p:transition spd="slow">
    <p:push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290"/>
        <p:cNvGrpSpPr/>
        <p:nvPr/>
      </p:nvGrpSpPr>
      <p:grpSpPr>
        <a:xfrm>
          <a:off x="0" y="0"/>
          <a:ext cx="0" cy="0"/>
          <a:chOff x="0" y="0"/>
          <a:chExt cx="0" cy="0"/>
        </a:xfrm>
      </p:grpSpPr>
      <p:sp>
        <p:nvSpPr>
          <p:cNvPr id="291" name="Google Shape;291;p5"/>
          <p:cNvSpPr txBox="1">
            <a:spLocks noGrp="1"/>
          </p:cNvSpPr>
          <p:nvPr>
            <p:ph type="title"/>
          </p:nvPr>
        </p:nvSpPr>
        <p:spPr>
          <a:xfrm>
            <a:off x="997233" y="300033"/>
            <a:ext cx="9943668" cy="1143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292" name="Google Shape;292;p5"/>
          <p:cNvSpPr txBox="1">
            <a:spLocks noGrp="1"/>
          </p:cNvSpPr>
          <p:nvPr>
            <p:ph type="body" idx="1"/>
          </p:nvPr>
        </p:nvSpPr>
        <p:spPr>
          <a:xfrm>
            <a:off x="997232" y="1769200"/>
            <a:ext cx="9943669" cy="4487221"/>
          </a:xfrm>
          <a:prstGeom prst="rect">
            <a:avLst/>
          </a:prstGeom>
        </p:spPr>
        <p:txBody>
          <a:bodyPr spcFirstLastPara="1" wrap="square" lIns="91425" tIns="91425" rIns="91425" bIns="91425" anchor="t" anchorCtr="0">
            <a:noAutofit/>
          </a:bodyPr>
          <a:lstStyle>
            <a:lvl1pPr marL="609585" lvl="0" indent="-516454">
              <a:spcBef>
                <a:spcPts val="800"/>
              </a:spcBef>
              <a:spcAft>
                <a:spcPts val="0"/>
              </a:spcAft>
              <a:buSzPct val="100000"/>
              <a:buFont typeface="Arial" panose="020B0604020202020204" pitchFamily="34" charset="0"/>
              <a:buChar char="•"/>
              <a:defRPr sz="2000"/>
            </a:lvl1pPr>
            <a:lvl2pPr marL="1219170" lvl="1" indent="-474121">
              <a:spcBef>
                <a:spcPts val="0"/>
              </a:spcBef>
              <a:spcAft>
                <a:spcPts val="0"/>
              </a:spcAft>
              <a:buSzPts val="2000"/>
              <a:buChar char="✗"/>
              <a:defRPr/>
            </a:lvl2pPr>
            <a:lvl3pPr marL="1828754" lvl="2" indent="-474121">
              <a:spcBef>
                <a:spcPts val="0"/>
              </a:spcBef>
              <a:spcAft>
                <a:spcPts val="0"/>
              </a:spcAft>
              <a:buSzPts val="2000"/>
              <a:buChar char="■"/>
              <a:defRPr/>
            </a:lvl3pPr>
            <a:lvl4pPr marL="2438339" lvl="3" indent="-457189">
              <a:spcBef>
                <a:spcPts val="0"/>
              </a:spcBef>
              <a:spcAft>
                <a:spcPts val="0"/>
              </a:spcAft>
              <a:buSzPts val="1800"/>
              <a:buChar char="●"/>
              <a:defRPr/>
            </a:lvl4pPr>
            <a:lvl5pPr marL="3047924" lvl="4" indent="-457189">
              <a:spcBef>
                <a:spcPts val="0"/>
              </a:spcBef>
              <a:spcAft>
                <a:spcPts val="0"/>
              </a:spcAft>
              <a:buSzPts val="1800"/>
              <a:buChar char="○"/>
              <a:defRPr/>
            </a:lvl5pPr>
            <a:lvl6pPr marL="3657509" lvl="5" indent="-457189">
              <a:spcBef>
                <a:spcPts val="0"/>
              </a:spcBef>
              <a:spcAft>
                <a:spcPts val="0"/>
              </a:spcAft>
              <a:buSzPts val="1800"/>
              <a:buChar char="■"/>
              <a:defRPr/>
            </a:lvl6pPr>
            <a:lvl7pPr marL="4267093" lvl="6" indent="-457189">
              <a:spcBef>
                <a:spcPts val="0"/>
              </a:spcBef>
              <a:spcAft>
                <a:spcPts val="0"/>
              </a:spcAft>
              <a:buSzPts val="1800"/>
              <a:buChar char="●"/>
              <a:defRPr/>
            </a:lvl7pPr>
            <a:lvl8pPr marL="4876678" lvl="7" indent="-457189">
              <a:spcBef>
                <a:spcPts val="0"/>
              </a:spcBef>
              <a:spcAft>
                <a:spcPts val="0"/>
              </a:spcAft>
              <a:buSzPts val="1800"/>
              <a:buChar char="○"/>
              <a:defRPr/>
            </a:lvl8pPr>
            <a:lvl9pPr marL="5486263" lvl="8" indent="-457189">
              <a:spcBef>
                <a:spcPts val="0"/>
              </a:spcBef>
              <a:spcAft>
                <a:spcPts val="0"/>
              </a:spcAft>
              <a:buSzPts val="1800"/>
              <a:buChar char="■"/>
              <a:defRPr/>
            </a:lvl9pPr>
          </a:lstStyle>
          <a:p>
            <a:endParaRPr dirty="0"/>
          </a:p>
        </p:txBody>
      </p:sp>
    </p:spTree>
    <p:extLst>
      <p:ext uri="{BB962C8B-B14F-4D97-AF65-F5344CB8AC3E}">
        <p14:creationId xmlns:p14="http://schemas.microsoft.com/office/powerpoint/2010/main" val="2397123734"/>
      </p:ext>
    </p:extLst>
  </p:cSld>
  <p:clrMapOvr>
    <a:masterClrMapping/>
  </p:clrMapOvr>
  <p:transition spd="slow">
    <p:push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2 columns" type="twoColTx" preserve="1">
  <p:cSld name="Title + 2 columns">
    <p:spTree>
      <p:nvGrpSpPr>
        <p:cNvPr id="1" name="Shape 325"/>
        <p:cNvGrpSpPr/>
        <p:nvPr/>
      </p:nvGrpSpPr>
      <p:grpSpPr>
        <a:xfrm>
          <a:off x="0" y="0"/>
          <a:ext cx="0" cy="0"/>
          <a:chOff x="0" y="0"/>
          <a:chExt cx="0" cy="0"/>
        </a:xfrm>
      </p:grpSpPr>
      <p:sp>
        <p:nvSpPr>
          <p:cNvPr id="326" name="Google Shape;326;p6"/>
          <p:cNvSpPr txBox="1">
            <a:spLocks noGrp="1"/>
          </p:cNvSpPr>
          <p:nvPr>
            <p:ph type="title"/>
          </p:nvPr>
        </p:nvSpPr>
        <p:spPr>
          <a:xfrm>
            <a:off x="997233" y="300033"/>
            <a:ext cx="9942838" cy="1143200"/>
          </a:xfrm>
          <a:prstGeom prst="rect">
            <a:avLst/>
          </a:prstGeom>
        </p:spPr>
        <p:txBody>
          <a:bodyPr spcFirstLastPara="1" wrap="square" lIns="91425" tIns="91425" rIns="91425" bIns="91425" anchor="b" anchorCtr="0">
            <a:noAutofit/>
          </a:bodyPr>
          <a:lstStyle>
            <a:lvl1pPr lvl="0" algn="ctr">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dirty="0"/>
          </a:p>
        </p:txBody>
      </p:sp>
      <p:sp>
        <p:nvSpPr>
          <p:cNvPr id="327" name="Google Shape;327;p6"/>
          <p:cNvSpPr txBox="1">
            <a:spLocks noGrp="1"/>
          </p:cNvSpPr>
          <p:nvPr>
            <p:ph type="body" idx="1"/>
          </p:nvPr>
        </p:nvSpPr>
        <p:spPr>
          <a:xfrm>
            <a:off x="997233"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
        <p:nvSpPr>
          <p:cNvPr id="328" name="Google Shape;328;p6"/>
          <p:cNvSpPr txBox="1">
            <a:spLocks noGrp="1"/>
          </p:cNvSpPr>
          <p:nvPr>
            <p:ph type="body" idx="2"/>
          </p:nvPr>
        </p:nvSpPr>
        <p:spPr>
          <a:xfrm>
            <a:off x="6188149" y="1769411"/>
            <a:ext cx="4751922" cy="448701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ct val="100000"/>
              <a:buFont typeface="Arial" panose="020B0604020202020204" pitchFamily="34" charset="0"/>
              <a:buChar char="•"/>
              <a:defRPr sz="2000"/>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dirty="0"/>
          </a:p>
        </p:txBody>
      </p:sp>
    </p:spTree>
    <p:extLst>
      <p:ext uri="{BB962C8B-B14F-4D97-AF65-F5344CB8AC3E}">
        <p14:creationId xmlns:p14="http://schemas.microsoft.com/office/powerpoint/2010/main" val="1353334319"/>
      </p:ext>
    </p:extLst>
  </p:cSld>
  <p:clrMapOvr>
    <a:masterClrMapping/>
  </p:clrMapOvr>
  <p:transition spd="slow">
    <p:push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3 columns" preserve="1">
  <p:cSld name="Title + 3 columns">
    <p:spTree>
      <p:nvGrpSpPr>
        <p:cNvPr id="1" name="Shape 361"/>
        <p:cNvGrpSpPr/>
        <p:nvPr/>
      </p:nvGrpSpPr>
      <p:grpSpPr>
        <a:xfrm>
          <a:off x="0" y="0"/>
          <a:ext cx="0" cy="0"/>
          <a:chOff x="0" y="0"/>
          <a:chExt cx="0" cy="0"/>
        </a:xfrm>
      </p:grpSpPr>
      <p:sp>
        <p:nvSpPr>
          <p:cNvPr id="362" name="Google Shape;362;p7"/>
          <p:cNvSpPr txBox="1">
            <a:spLocks noGrp="1"/>
          </p:cNvSpPr>
          <p:nvPr>
            <p:ph type="title"/>
          </p:nvPr>
        </p:nvSpPr>
        <p:spPr>
          <a:xfrm>
            <a:off x="997232" y="300033"/>
            <a:ext cx="9942905" cy="1143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dirty="0"/>
          </a:p>
        </p:txBody>
      </p:sp>
      <p:sp>
        <p:nvSpPr>
          <p:cNvPr id="363" name="Google Shape;363;p7"/>
          <p:cNvSpPr txBox="1">
            <a:spLocks noGrp="1"/>
          </p:cNvSpPr>
          <p:nvPr>
            <p:ph type="body" idx="1"/>
          </p:nvPr>
        </p:nvSpPr>
        <p:spPr>
          <a:xfrm>
            <a:off x="997233" y="1761209"/>
            <a:ext cx="3011242"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364" name="Google Shape;364;p7"/>
          <p:cNvSpPr txBox="1">
            <a:spLocks noGrp="1"/>
          </p:cNvSpPr>
          <p:nvPr>
            <p:ph type="body" idx="2"/>
          </p:nvPr>
        </p:nvSpPr>
        <p:spPr>
          <a:xfrm>
            <a:off x="4472299" y="1761209"/>
            <a:ext cx="3011242"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
        <p:nvSpPr>
          <p:cNvPr id="365" name="Google Shape;365;p7"/>
          <p:cNvSpPr txBox="1">
            <a:spLocks noGrp="1"/>
          </p:cNvSpPr>
          <p:nvPr>
            <p:ph type="body" idx="3"/>
          </p:nvPr>
        </p:nvSpPr>
        <p:spPr>
          <a:xfrm>
            <a:off x="7928897" y="1761209"/>
            <a:ext cx="3011241" cy="4495212"/>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dirty="0"/>
          </a:p>
        </p:txBody>
      </p:sp>
    </p:spTree>
    <p:extLst>
      <p:ext uri="{BB962C8B-B14F-4D97-AF65-F5344CB8AC3E}">
        <p14:creationId xmlns:p14="http://schemas.microsoft.com/office/powerpoint/2010/main" val="1976833353"/>
      </p:ext>
    </p:extLst>
  </p:cSld>
  <p:clrMapOvr>
    <a:masterClrMapping/>
  </p:clrMapOvr>
  <p:transition spd="slow">
    <p:push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reserve="1">
  <p:cSld name="Completely blank">
    <p:spTree>
      <p:nvGrpSpPr>
        <p:cNvPr id="1" name="Shape 519"/>
        <p:cNvGrpSpPr/>
        <p:nvPr/>
      </p:nvGrpSpPr>
      <p:grpSpPr>
        <a:xfrm>
          <a:off x="0" y="0"/>
          <a:ext cx="0" cy="0"/>
          <a:chOff x="0" y="0"/>
          <a:chExt cx="0" cy="0"/>
        </a:xfrm>
      </p:grpSpPr>
    </p:spTree>
    <p:extLst>
      <p:ext uri="{BB962C8B-B14F-4D97-AF65-F5344CB8AC3E}">
        <p14:creationId xmlns:p14="http://schemas.microsoft.com/office/powerpoint/2010/main" val="3968972928"/>
      </p:ext>
    </p:extLst>
  </p:cSld>
  <p:clrMapOvr>
    <a:masterClrMapping/>
  </p:clrMapOvr>
  <p:transition spd="slow">
    <p:push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ook Left">
    <p:spTree>
      <p:nvGrpSpPr>
        <p:cNvPr id="1" name=""/>
        <p:cNvGrpSpPr/>
        <p:nvPr/>
      </p:nvGrpSpPr>
      <p:grpSpPr>
        <a:xfrm>
          <a:off x="0" y="0"/>
          <a:ext cx="0" cy="0"/>
          <a:chOff x="0" y="0"/>
          <a:chExt cx="0" cy="0"/>
        </a:xfrm>
      </p:grpSpPr>
      <p:pic>
        <p:nvPicPr>
          <p:cNvPr id="4" name="Picture 4" descr="filed four books">
            <a:extLst>
              <a:ext uri="{FF2B5EF4-FFF2-40B4-BE49-F238E27FC236}">
                <a16:creationId xmlns:a16="http://schemas.microsoft.com/office/drawing/2014/main" id="{FC981D21-CBDA-4407-8685-5FE96CF7E56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8790" r="3369"/>
          <a:stretch/>
        </p:blipFill>
        <p:spPr bwMode="auto">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497F90D-2BC1-4EBC-B072-648AEC2E46BB}"/>
              </a:ext>
            </a:extLst>
          </p:cNvPr>
          <p:cNvSpPr>
            <a:spLocks noGrp="1"/>
          </p:cNvSpPr>
          <p:nvPr>
            <p:ph type="sldNum" sz="quarter" idx="10"/>
          </p:nvPr>
        </p:nvSpPr>
        <p:spPr>
          <a:xfrm>
            <a:off x="190500" y="6407151"/>
            <a:ext cx="4086078" cy="311149"/>
          </a:xfrm>
          <a:prstGeom prst="rect">
            <a:avLst/>
          </a:prstGeom>
        </p:spPr>
        <p:txBody>
          <a:bodyPr/>
          <a:lstStyle/>
          <a:p>
            <a:pPr algn="l"/>
            <a:fld id="{B6894335-F525-4914-9E22-99B7469D876C}" type="slidenum">
              <a:rPr lang="en-US" smtClean="0"/>
              <a:pPr algn="l"/>
              <a:t>‹#›</a:t>
            </a:fld>
            <a:r>
              <a:rPr lang="en-US" dirty="0"/>
              <a:t> | © Copyright 2019. Kriha Boucek LLC. Attorney Advertising</a:t>
            </a:r>
          </a:p>
        </p:txBody>
      </p:sp>
      <p:sp>
        <p:nvSpPr>
          <p:cNvPr id="12" name="Text Placeholder 11">
            <a:extLst>
              <a:ext uri="{FF2B5EF4-FFF2-40B4-BE49-F238E27FC236}">
                <a16:creationId xmlns:a16="http://schemas.microsoft.com/office/drawing/2014/main" id="{1A8D8974-DEE0-4375-90FB-8458F549E40E}"/>
              </a:ext>
            </a:extLst>
          </p:cNvPr>
          <p:cNvSpPr>
            <a:spLocks noGrp="1"/>
          </p:cNvSpPr>
          <p:nvPr>
            <p:ph type="body" sz="quarter" idx="11" hasCustomPrompt="1"/>
          </p:nvPr>
        </p:nvSpPr>
        <p:spPr>
          <a:xfrm>
            <a:off x="6495940" y="850052"/>
            <a:ext cx="5125446" cy="1158875"/>
          </a:xfrm>
        </p:spPr>
        <p:txBody>
          <a:bodyPr>
            <a:normAutofit/>
          </a:bodyPr>
          <a:lstStyle>
            <a:lvl1pPr marL="0" indent="0">
              <a:buNone/>
              <a:defRPr sz="4400"/>
            </a:lvl1pPr>
          </a:lstStyle>
          <a:p>
            <a:pPr lvl="0"/>
            <a:r>
              <a:rPr lang="en-US" dirty="0"/>
              <a:t>TITLE</a:t>
            </a:r>
          </a:p>
        </p:txBody>
      </p:sp>
      <p:sp>
        <p:nvSpPr>
          <p:cNvPr id="14" name="Text Placeholder 13">
            <a:extLst>
              <a:ext uri="{FF2B5EF4-FFF2-40B4-BE49-F238E27FC236}">
                <a16:creationId xmlns:a16="http://schemas.microsoft.com/office/drawing/2014/main" id="{2D16AAF1-D9E6-4DB8-89DD-5742F858D2BA}"/>
              </a:ext>
            </a:extLst>
          </p:cNvPr>
          <p:cNvSpPr>
            <a:spLocks noGrp="1"/>
          </p:cNvSpPr>
          <p:nvPr>
            <p:ph type="body" sz="quarter" idx="12" hasCustomPrompt="1"/>
          </p:nvPr>
        </p:nvSpPr>
        <p:spPr>
          <a:xfrm>
            <a:off x="6024563" y="2265363"/>
            <a:ext cx="5926137" cy="3359150"/>
          </a:xfrm>
        </p:spPr>
        <p:txBody>
          <a:bodyPr/>
          <a:lstStyle>
            <a:lvl1pPr marL="0" indent="0">
              <a:buNone/>
              <a:defRPr/>
            </a:lvl1pPr>
          </a:lstStyle>
          <a:p>
            <a:pPr lvl="0"/>
            <a:r>
              <a:rPr lang="en-US" dirty="0"/>
              <a:t>Text Box</a:t>
            </a:r>
          </a:p>
        </p:txBody>
      </p:sp>
    </p:spTree>
    <p:extLst>
      <p:ext uri="{BB962C8B-B14F-4D97-AF65-F5344CB8AC3E}">
        <p14:creationId xmlns:p14="http://schemas.microsoft.com/office/powerpoint/2010/main" val="8792706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userDrawn="1">
  <p:cSld name="1_Title + 2 columns">
    <p:spTree>
      <p:nvGrpSpPr>
        <p:cNvPr id="1" name="Shape 23"/>
        <p:cNvGrpSpPr/>
        <p:nvPr/>
      </p:nvGrpSpPr>
      <p:grpSpPr>
        <a:xfrm>
          <a:off x="0" y="0"/>
          <a:ext cx="0" cy="0"/>
          <a:chOff x="0" y="0"/>
          <a:chExt cx="0" cy="0"/>
        </a:xfrm>
      </p:grpSpPr>
      <p:sp>
        <p:nvSpPr>
          <p:cNvPr id="26" name="Google Shape;26;p6"/>
          <p:cNvSpPr txBox="1">
            <a:spLocks noGrp="1"/>
          </p:cNvSpPr>
          <p:nvPr>
            <p:ph type="body" idx="2"/>
          </p:nvPr>
        </p:nvSpPr>
        <p:spPr>
          <a:xfrm>
            <a:off x="6677651" y="1717267"/>
            <a:ext cx="4380210" cy="43148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
        <p:nvSpPr>
          <p:cNvPr id="6" name="Google Shape;26;p6">
            <a:extLst>
              <a:ext uri="{FF2B5EF4-FFF2-40B4-BE49-F238E27FC236}">
                <a16:creationId xmlns:a16="http://schemas.microsoft.com/office/drawing/2014/main" id="{632A1D77-C0AB-499B-88EC-3AF5AA0BFA89}"/>
              </a:ext>
            </a:extLst>
          </p:cNvPr>
          <p:cNvSpPr txBox="1">
            <a:spLocks noGrp="1"/>
          </p:cNvSpPr>
          <p:nvPr>
            <p:ph type="body" idx="10"/>
          </p:nvPr>
        </p:nvSpPr>
        <p:spPr>
          <a:xfrm>
            <a:off x="1882366" y="1717267"/>
            <a:ext cx="4380211" cy="43148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
        <p:nvSpPr>
          <p:cNvPr id="7" name="Google Shape;20;p5">
            <a:extLst>
              <a:ext uri="{FF2B5EF4-FFF2-40B4-BE49-F238E27FC236}">
                <a16:creationId xmlns:a16="http://schemas.microsoft.com/office/drawing/2014/main" id="{E9DD5CC6-E1E6-4E12-9683-BC79DCC3704C}"/>
              </a:ext>
            </a:extLst>
          </p:cNvPr>
          <p:cNvSpPr txBox="1">
            <a:spLocks noGrp="1"/>
          </p:cNvSpPr>
          <p:nvPr>
            <p:ph type="title"/>
          </p:nvPr>
        </p:nvSpPr>
        <p:spPr>
          <a:xfrm>
            <a:off x="1882367" y="173024"/>
            <a:ext cx="9175493" cy="1143200"/>
          </a:xfrm>
          <a:prstGeom prst="rect">
            <a:avLst/>
          </a:prstGeom>
        </p:spPr>
        <p:txBody>
          <a:bodyPr spcFirstLastPara="1" wrap="square" lIns="0" tIns="0" rIns="0" bIns="0" anchor="b" anchorCtr="0">
            <a:noAutofit/>
          </a:bodyPr>
          <a:lstStyle>
            <a:lvl1pPr lvl="0">
              <a:spcBef>
                <a:spcPts val="0"/>
              </a:spcBef>
              <a:spcAft>
                <a:spcPts val="0"/>
              </a:spcAft>
              <a:buSzPts val="3200"/>
              <a:buNone/>
              <a:defRPr sz="5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Tree>
    <p:extLst>
      <p:ext uri="{BB962C8B-B14F-4D97-AF65-F5344CB8AC3E}">
        <p14:creationId xmlns:p14="http://schemas.microsoft.com/office/powerpoint/2010/main" val="1190918870"/>
      </p:ext>
    </p:extLst>
  </p:cSld>
  <p:clrMapOvr>
    <a:masterClrMapping/>
  </p:clrMapOvr>
  <p:transition spd="slow">
    <p:push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preserve="1" userDrawn="1">
  <p:cSld name="Title">
    <p:spTree>
      <p:nvGrpSpPr>
        <p:cNvPr id="1" name="Shape 11"/>
        <p:cNvGrpSpPr/>
        <p:nvPr/>
      </p:nvGrpSpPr>
      <p:grpSpPr>
        <a:xfrm>
          <a:off x="0" y="0"/>
          <a:ext cx="0" cy="0"/>
          <a:chOff x="0" y="0"/>
          <a:chExt cx="0" cy="0"/>
        </a:xfrm>
      </p:grpSpPr>
      <p:sp>
        <p:nvSpPr>
          <p:cNvPr id="8" name="Google Shape;193;p3">
            <a:extLst>
              <a:ext uri="{FF2B5EF4-FFF2-40B4-BE49-F238E27FC236}">
                <a16:creationId xmlns:a16="http://schemas.microsoft.com/office/drawing/2014/main" id="{FC00A77C-571C-48AD-AB69-5B4D94412212}"/>
              </a:ext>
            </a:extLst>
          </p:cNvPr>
          <p:cNvSpPr txBox="1">
            <a:spLocks noGrp="1"/>
          </p:cNvSpPr>
          <p:nvPr>
            <p:ph type="ctrTitle"/>
          </p:nvPr>
        </p:nvSpPr>
        <p:spPr>
          <a:xfrm>
            <a:off x="4281247" y="2215683"/>
            <a:ext cx="7068800" cy="154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700"/>
              <a:buNone/>
              <a:defRPr sz="5400" b="1"/>
            </a:lvl1pPr>
            <a:lvl2pPr lvl="1" algn="r" rtl="0">
              <a:spcBef>
                <a:spcPts val="0"/>
              </a:spcBef>
              <a:spcAft>
                <a:spcPts val="0"/>
              </a:spcAft>
              <a:buSzPts val="3700"/>
              <a:buNone/>
              <a:defRPr sz="4933" b="0"/>
            </a:lvl2pPr>
            <a:lvl3pPr lvl="2" algn="r" rtl="0">
              <a:spcBef>
                <a:spcPts val="0"/>
              </a:spcBef>
              <a:spcAft>
                <a:spcPts val="0"/>
              </a:spcAft>
              <a:buSzPts val="3700"/>
              <a:buNone/>
              <a:defRPr sz="4933" b="0"/>
            </a:lvl3pPr>
            <a:lvl4pPr lvl="3" algn="r" rtl="0">
              <a:spcBef>
                <a:spcPts val="0"/>
              </a:spcBef>
              <a:spcAft>
                <a:spcPts val="0"/>
              </a:spcAft>
              <a:buSzPts val="3700"/>
              <a:buNone/>
              <a:defRPr sz="4933" b="0"/>
            </a:lvl4pPr>
            <a:lvl5pPr lvl="4" algn="r" rtl="0">
              <a:spcBef>
                <a:spcPts val="0"/>
              </a:spcBef>
              <a:spcAft>
                <a:spcPts val="0"/>
              </a:spcAft>
              <a:buSzPts val="3700"/>
              <a:buNone/>
              <a:defRPr sz="4933" b="0"/>
            </a:lvl5pPr>
            <a:lvl6pPr lvl="5" algn="r" rtl="0">
              <a:spcBef>
                <a:spcPts val="0"/>
              </a:spcBef>
              <a:spcAft>
                <a:spcPts val="0"/>
              </a:spcAft>
              <a:buSzPts val="3700"/>
              <a:buNone/>
              <a:defRPr sz="4933" b="0"/>
            </a:lvl6pPr>
            <a:lvl7pPr lvl="6" algn="r" rtl="0">
              <a:spcBef>
                <a:spcPts val="0"/>
              </a:spcBef>
              <a:spcAft>
                <a:spcPts val="0"/>
              </a:spcAft>
              <a:buSzPts val="3700"/>
              <a:buNone/>
              <a:defRPr sz="4933" b="0"/>
            </a:lvl7pPr>
            <a:lvl8pPr lvl="7" algn="r" rtl="0">
              <a:spcBef>
                <a:spcPts val="0"/>
              </a:spcBef>
              <a:spcAft>
                <a:spcPts val="0"/>
              </a:spcAft>
              <a:buSzPts val="3700"/>
              <a:buNone/>
              <a:defRPr sz="4933" b="0"/>
            </a:lvl8pPr>
            <a:lvl9pPr lvl="8" algn="r" rtl="0">
              <a:spcBef>
                <a:spcPts val="0"/>
              </a:spcBef>
              <a:spcAft>
                <a:spcPts val="0"/>
              </a:spcAft>
              <a:buSzPts val="3700"/>
              <a:buNone/>
              <a:defRPr sz="4933" b="0"/>
            </a:lvl9pPr>
          </a:lstStyle>
          <a:p>
            <a:endParaRPr dirty="0"/>
          </a:p>
        </p:txBody>
      </p:sp>
      <p:sp>
        <p:nvSpPr>
          <p:cNvPr id="9" name="Google Shape;194;p3">
            <a:extLst>
              <a:ext uri="{FF2B5EF4-FFF2-40B4-BE49-F238E27FC236}">
                <a16:creationId xmlns:a16="http://schemas.microsoft.com/office/drawing/2014/main" id="{6A212E06-66D4-43C9-901C-2B07094ED436}"/>
              </a:ext>
            </a:extLst>
          </p:cNvPr>
          <p:cNvSpPr txBox="1">
            <a:spLocks noGrp="1"/>
          </p:cNvSpPr>
          <p:nvPr>
            <p:ph type="subTitle" idx="1"/>
          </p:nvPr>
        </p:nvSpPr>
        <p:spPr>
          <a:xfrm>
            <a:off x="4281180" y="3818903"/>
            <a:ext cx="7068800" cy="104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1C4587"/>
              </a:buClr>
              <a:buSzPts val="2600"/>
              <a:buNone/>
              <a:defRPr>
                <a:solidFill>
                  <a:schemeClr val="bg1"/>
                </a:solidFill>
                <a:latin typeface="+mn-lt"/>
              </a:defRPr>
            </a:lvl1pPr>
            <a:lvl2pPr lvl="1" algn="r" rtl="0">
              <a:spcBef>
                <a:spcPts val="0"/>
              </a:spcBef>
              <a:spcAft>
                <a:spcPts val="0"/>
              </a:spcAft>
              <a:buClr>
                <a:srgbClr val="1C4587"/>
              </a:buClr>
              <a:buSzPts val="3000"/>
              <a:buNone/>
              <a:defRPr sz="4000">
                <a:solidFill>
                  <a:srgbClr val="1C4587"/>
                </a:solidFill>
              </a:defRPr>
            </a:lvl2pPr>
            <a:lvl3pPr lvl="2" algn="r" rtl="0">
              <a:spcBef>
                <a:spcPts val="0"/>
              </a:spcBef>
              <a:spcAft>
                <a:spcPts val="0"/>
              </a:spcAft>
              <a:buClr>
                <a:srgbClr val="1C4587"/>
              </a:buClr>
              <a:buSzPts val="3000"/>
              <a:buNone/>
              <a:defRPr sz="4000">
                <a:solidFill>
                  <a:srgbClr val="1C4587"/>
                </a:solidFill>
              </a:defRPr>
            </a:lvl3pPr>
            <a:lvl4pPr lvl="3" algn="r" rtl="0">
              <a:spcBef>
                <a:spcPts val="0"/>
              </a:spcBef>
              <a:spcAft>
                <a:spcPts val="0"/>
              </a:spcAft>
              <a:buClr>
                <a:srgbClr val="1C4587"/>
              </a:buClr>
              <a:buSzPts val="3000"/>
              <a:buNone/>
              <a:defRPr sz="4000">
                <a:solidFill>
                  <a:srgbClr val="1C4587"/>
                </a:solidFill>
              </a:defRPr>
            </a:lvl4pPr>
            <a:lvl5pPr lvl="4" algn="r" rtl="0">
              <a:spcBef>
                <a:spcPts val="0"/>
              </a:spcBef>
              <a:spcAft>
                <a:spcPts val="0"/>
              </a:spcAft>
              <a:buClr>
                <a:srgbClr val="1C4587"/>
              </a:buClr>
              <a:buSzPts val="3000"/>
              <a:buNone/>
              <a:defRPr sz="4000">
                <a:solidFill>
                  <a:srgbClr val="1C4587"/>
                </a:solidFill>
              </a:defRPr>
            </a:lvl5pPr>
            <a:lvl6pPr lvl="5" algn="r" rtl="0">
              <a:spcBef>
                <a:spcPts val="0"/>
              </a:spcBef>
              <a:spcAft>
                <a:spcPts val="0"/>
              </a:spcAft>
              <a:buClr>
                <a:srgbClr val="1C4587"/>
              </a:buClr>
              <a:buSzPts val="3000"/>
              <a:buNone/>
              <a:defRPr sz="4000">
                <a:solidFill>
                  <a:srgbClr val="1C4587"/>
                </a:solidFill>
              </a:defRPr>
            </a:lvl6pPr>
            <a:lvl7pPr lvl="6" algn="r" rtl="0">
              <a:spcBef>
                <a:spcPts val="0"/>
              </a:spcBef>
              <a:spcAft>
                <a:spcPts val="0"/>
              </a:spcAft>
              <a:buClr>
                <a:srgbClr val="1C4587"/>
              </a:buClr>
              <a:buSzPts val="3000"/>
              <a:buNone/>
              <a:defRPr sz="4000">
                <a:solidFill>
                  <a:srgbClr val="1C4587"/>
                </a:solidFill>
              </a:defRPr>
            </a:lvl7pPr>
            <a:lvl8pPr lvl="7" algn="r" rtl="0">
              <a:spcBef>
                <a:spcPts val="0"/>
              </a:spcBef>
              <a:spcAft>
                <a:spcPts val="0"/>
              </a:spcAft>
              <a:buClr>
                <a:srgbClr val="1C4587"/>
              </a:buClr>
              <a:buSzPts val="3000"/>
              <a:buNone/>
              <a:defRPr sz="4000">
                <a:solidFill>
                  <a:srgbClr val="1C4587"/>
                </a:solidFill>
              </a:defRPr>
            </a:lvl8pPr>
            <a:lvl9pPr lvl="8" algn="r" rtl="0">
              <a:spcBef>
                <a:spcPts val="0"/>
              </a:spcBef>
              <a:spcAft>
                <a:spcPts val="0"/>
              </a:spcAft>
              <a:buClr>
                <a:srgbClr val="1C4587"/>
              </a:buClr>
              <a:buSzPts val="3000"/>
              <a:buNone/>
              <a:defRPr sz="4000">
                <a:solidFill>
                  <a:srgbClr val="1C4587"/>
                </a:solidFill>
              </a:defRPr>
            </a:lvl9pPr>
          </a:lstStyle>
          <a:p>
            <a:endParaRPr dirty="0"/>
          </a:p>
        </p:txBody>
      </p:sp>
    </p:spTree>
    <p:extLst>
      <p:ext uri="{BB962C8B-B14F-4D97-AF65-F5344CB8AC3E}">
        <p14:creationId xmlns:p14="http://schemas.microsoft.com/office/powerpoint/2010/main" val="2436878674"/>
      </p:ext>
    </p:extLst>
  </p:cSld>
  <p:clrMapOvr>
    <a:masterClrMapping/>
  </p:clrMapOvr>
  <p:transition spd="slow">
    <p:push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preserve="1" userDrawn="1">
  <p:cSld name="Title + 1 column">
    <p:spTree>
      <p:nvGrpSpPr>
        <p:cNvPr id="1" name="Shape 241"/>
        <p:cNvGrpSpPr/>
        <p:nvPr/>
      </p:nvGrpSpPr>
      <p:grpSpPr>
        <a:xfrm>
          <a:off x="0" y="0"/>
          <a:ext cx="0" cy="0"/>
          <a:chOff x="0" y="0"/>
          <a:chExt cx="0" cy="0"/>
        </a:xfrm>
      </p:grpSpPr>
      <p:sp>
        <p:nvSpPr>
          <p:cNvPr id="303" name="Google Shape;303;p5"/>
          <p:cNvSpPr txBox="1">
            <a:spLocks noGrp="1"/>
          </p:cNvSpPr>
          <p:nvPr>
            <p:ph type="body" idx="1"/>
          </p:nvPr>
        </p:nvSpPr>
        <p:spPr>
          <a:xfrm>
            <a:off x="1362854" y="1521229"/>
            <a:ext cx="9449600" cy="4574771"/>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a:lvl2pPr>
            <a:lvl3pPr marL="1828754" lvl="2" indent="-457189" rtl="0">
              <a:spcBef>
                <a:spcPts val="0"/>
              </a:spcBef>
              <a:spcAft>
                <a:spcPts val="0"/>
              </a:spcAft>
              <a:buSzPts val="1800"/>
              <a:buChar char="✗"/>
              <a:defRPr/>
            </a:lvl3pPr>
            <a:lvl4pPr marL="2438339" lvl="3" indent="-457189" rtl="0">
              <a:spcBef>
                <a:spcPts val="0"/>
              </a:spcBef>
              <a:spcAft>
                <a:spcPts val="0"/>
              </a:spcAft>
              <a:buSzPts val="18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dirty="0"/>
          </a:p>
        </p:txBody>
      </p:sp>
      <p:sp>
        <p:nvSpPr>
          <p:cNvPr id="6" name="Google Shape;302;p5">
            <a:extLst>
              <a:ext uri="{FF2B5EF4-FFF2-40B4-BE49-F238E27FC236}">
                <a16:creationId xmlns:a16="http://schemas.microsoft.com/office/drawing/2014/main" id="{9FA6FFD1-C408-4ABC-A7DE-EA3DDBA73CBE}"/>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086115085"/>
      </p:ext>
    </p:extLst>
  </p:cSld>
  <p:clrMapOvr>
    <a:masterClrMapping/>
  </p:clrMapOvr>
  <p:transition spd="slow">
    <p:push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539107" y="365760"/>
            <a:ext cx="10972800" cy="942045"/>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0" name="Google Shape;40;p5"/>
          <p:cNvSpPr txBox="1">
            <a:spLocks noGrp="1"/>
          </p:cNvSpPr>
          <p:nvPr>
            <p:ph type="body" idx="1"/>
          </p:nvPr>
        </p:nvSpPr>
        <p:spPr>
          <a:xfrm>
            <a:off x="457633" y="1500000"/>
            <a:ext cx="10481916" cy="478153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ct val="100000"/>
              <a:buFont typeface="Arial" panose="020B0604020202020204" pitchFamily="34" charset="0"/>
              <a:buChar char="•"/>
              <a:defRPr>
                <a:solidFill>
                  <a:schemeClr val="bg1"/>
                </a:solidFill>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dirty="0"/>
          </a:p>
        </p:txBody>
      </p:sp>
    </p:spTree>
    <p:extLst>
      <p:ext uri="{BB962C8B-B14F-4D97-AF65-F5344CB8AC3E}">
        <p14:creationId xmlns:p14="http://schemas.microsoft.com/office/powerpoint/2010/main" val="1666732979"/>
      </p:ext>
    </p:extLst>
  </p:cSld>
  <p:clrMapOvr>
    <a:masterClrMapping/>
  </p:clrMapOvr>
  <p:transition spd="slow">
    <p:push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539107" y="357447"/>
            <a:ext cx="10394706" cy="852197"/>
          </a:xfrm>
          <a:prstGeom prst="rect">
            <a:avLst/>
          </a:prstGeom>
        </p:spPr>
        <p:txBody>
          <a:bodyPr spcFirstLastPara="1" wrap="square" lIns="91425" tIns="91425" rIns="91425" bIns="91425" anchor="t"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dirty="0"/>
          </a:p>
        </p:txBody>
      </p:sp>
      <p:sp>
        <p:nvSpPr>
          <p:cNvPr id="44" name="Google Shape;44;p6"/>
          <p:cNvSpPr txBox="1">
            <a:spLocks noGrp="1"/>
          </p:cNvSpPr>
          <p:nvPr>
            <p:ph type="body" idx="1"/>
          </p:nvPr>
        </p:nvSpPr>
        <p:spPr>
          <a:xfrm>
            <a:off x="53910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
        <p:nvSpPr>
          <p:cNvPr id="6" name="Google Shape;44;p6">
            <a:extLst>
              <a:ext uri="{FF2B5EF4-FFF2-40B4-BE49-F238E27FC236}">
                <a16:creationId xmlns:a16="http://schemas.microsoft.com/office/drawing/2014/main" id="{069E45DD-BE41-4EB8-8C73-615A5CA1E261}"/>
              </a:ext>
            </a:extLst>
          </p:cNvPr>
          <p:cNvSpPr txBox="1">
            <a:spLocks noGrp="1"/>
          </p:cNvSpPr>
          <p:nvPr>
            <p:ph type="body" idx="10"/>
          </p:nvPr>
        </p:nvSpPr>
        <p:spPr>
          <a:xfrm>
            <a:off x="5890827" y="1486817"/>
            <a:ext cx="5042986" cy="4790259"/>
          </a:xfrm>
          <a:prstGeom prst="rect">
            <a:avLst/>
          </a:prstGeom>
        </p:spPr>
        <p:txBody>
          <a:bodyPr spcFirstLastPara="1" wrap="square" lIns="91425" tIns="91425" rIns="91425" bIns="91425" anchor="t" anchorCtr="0">
            <a:noAutofit/>
          </a:bodyPr>
          <a:lstStyle>
            <a:lvl1pPr marL="609585" lvl="0" indent="-457189">
              <a:spcBef>
                <a:spcPts val="800"/>
              </a:spcBef>
              <a:spcAft>
                <a:spcPts val="0"/>
              </a:spcAft>
              <a:buSzPct val="100000"/>
              <a:buFont typeface="Arial" panose="020B0604020202020204" pitchFamily="34" charset="0"/>
              <a:buChar char="•"/>
              <a:defRPr sz="20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708157452"/>
      </p:ext>
    </p:extLst>
  </p:cSld>
  <p:clrMapOvr>
    <a:masterClrMapping/>
  </p:clrMapOvr>
  <p:transition spd="slow">
    <p:push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539107" y="357448"/>
            <a:ext cx="10359265" cy="852196"/>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a:lvl1pPr>
            <a:lvl2pPr lvl="1" rtl="0">
              <a:spcBef>
                <a:spcPts val="0"/>
              </a:spcBef>
              <a:spcAft>
                <a:spcPts val="0"/>
              </a:spcAft>
              <a:buSzPts val="2000"/>
              <a:buNone/>
              <a:defRPr/>
            </a:lvl2pPr>
            <a:lvl3pPr lvl="2" rtl="0">
              <a:spcBef>
                <a:spcPts val="0"/>
              </a:spcBef>
              <a:spcAft>
                <a:spcPts val="0"/>
              </a:spcAft>
              <a:buSzPts val="2000"/>
              <a:buNone/>
              <a:defRPr/>
            </a:lvl3pPr>
            <a:lvl4pPr lvl="3" rtl="0">
              <a:spcBef>
                <a:spcPts val="0"/>
              </a:spcBef>
              <a:spcAft>
                <a:spcPts val="0"/>
              </a:spcAft>
              <a:buSzPts val="2000"/>
              <a:buNone/>
              <a:defRPr/>
            </a:lvl4pPr>
            <a:lvl5pPr lvl="4" rtl="0">
              <a:spcBef>
                <a:spcPts val="0"/>
              </a:spcBef>
              <a:spcAft>
                <a:spcPts val="0"/>
              </a:spcAft>
              <a:buSzPts val="2000"/>
              <a:buNone/>
              <a:defRPr/>
            </a:lvl5pPr>
            <a:lvl6pPr lvl="5" rtl="0">
              <a:spcBef>
                <a:spcPts val="0"/>
              </a:spcBef>
              <a:spcAft>
                <a:spcPts val="0"/>
              </a:spcAft>
              <a:buSzPts val="2000"/>
              <a:buNone/>
              <a:defRPr/>
            </a:lvl6pPr>
            <a:lvl7pPr lvl="6" rtl="0">
              <a:spcBef>
                <a:spcPts val="0"/>
              </a:spcBef>
              <a:spcAft>
                <a:spcPts val="0"/>
              </a:spcAft>
              <a:buSzPts val="2000"/>
              <a:buNone/>
              <a:defRPr/>
            </a:lvl7pPr>
            <a:lvl8pPr lvl="7" rtl="0">
              <a:spcBef>
                <a:spcPts val="0"/>
              </a:spcBef>
              <a:spcAft>
                <a:spcPts val="0"/>
              </a:spcAft>
              <a:buSzPts val="2000"/>
              <a:buNone/>
              <a:defRPr/>
            </a:lvl8pPr>
            <a:lvl9pPr lvl="8" rtl="0">
              <a:spcBef>
                <a:spcPts val="0"/>
              </a:spcBef>
              <a:spcAft>
                <a:spcPts val="0"/>
              </a:spcAft>
              <a:buSzPts val="2000"/>
              <a:buNone/>
              <a:defRPr/>
            </a:lvl9pPr>
          </a:lstStyle>
          <a:p>
            <a:endParaRPr dirty="0"/>
          </a:p>
        </p:txBody>
      </p:sp>
      <p:sp>
        <p:nvSpPr>
          <p:cNvPr id="49" name="Google Shape;49;p7"/>
          <p:cNvSpPr txBox="1">
            <a:spLocks noGrp="1"/>
          </p:cNvSpPr>
          <p:nvPr>
            <p:ph type="body" idx="1"/>
          </p:nvPr>
        </p:nvSpPr>
        <p:spPr>
          <a:xfrm>
            <a:off x="539107" y="1470956"/>
            <a:ext cx="3292549" cy="4755276"/>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51" name="Google Shape;51;p7"/>
          <p:cNvSpPr txBox="1">
            <a:spLocks noGrp="1"/>
          </p:cNvSpPr>
          <p:nvPr>
            <p:ph type="body" idx="3"/>
          </p:nvPr>
        </p:nvSpPr>
        <p:spPr>
          <a:xfrm>
            <a:off x="7605823" y="1470956"/>
            <a:ext cx="3292549" cy="4755276"/>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7" name="Google Shape;49;p7">
            <a:extLst>
              <a:ext uri="{FF2B5EF4-FFF2-40B4-BE49-F238E27FC236}">
                <a16:creationId xmlns:a16="http://schemas.microsoft.com/office/drawing/2014/main" id="{CF3CA2B1-9898-4E85-863E-103924B0C7F3}"/>
              </a:ext>
            </a:extLst>
          </p:cNvPr>
          <p:cNvSpPr txBox="1">
            <a:spLocks noGrp="1"/>
          </p:cNvSpPr>
          <p:nvPr>
            <p:ph type="body" idx="10"/>
          </p:nvPr>
        </p:nvSpPr>
        <p:spPr>
          <a:xfrm>
            <a:off x="4072465" y="1470956"/>
            <a:ext cx="3292549" cy="4755276"/>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ct val="1000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Tree>
    <p:extLst>
      <p:ext uri="{BB962C8B-B14F-4D97-AF65-F5344CB8AC3E}">
        <p14:creationId xmlns:p14="http://schemas.microsoft.com/office/powerpoint/2010/main" val="47683703"/>
      </p:ext>
    </p:extLst>
  </p:cSld>
  <p:clrMapOvr>
    <a:masterClrMapping/>
  </p:clrMapOvr>
  <p:transition spd="slow">
    <p:push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9"/>
        <p:cNvGrpSpPr/>
        <p:nvPr/>
      </p:nvGrpSpPr>
      <p:grpSpPr>
        <a:xfrm>
          <a:off x="0" y="0"/>
          <a:ext cx="0" cy="0"/>
          <a:chOff x="0" y="0"/>
          <a:chExt cx="0" cy="0"/>
        </a:xfrm>
      </p:grpSpPr>
    </p:spTree>
    <p:extLst>
      <p:ext uri="{BB962C8B-B14F-4D97-AF65-F5344CB8AC3E}">
        <p14:creationId xmlns:p14="http://schemas.microsoft.com/office/powerpoint/2010/main" val="449471810"/>
      </p:ext>
    </p:extLst>
  </p:cSld>
  <p:clrMapOvr>
    <a:masterClrMapping/>
  </p:clrMapOvr>
  <p:transition spd="slow">
    <p:push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ont Desk">
    <p:spTree>
      <p:nvGrpSpPr>
        <p:cNvPr id="1" name=""/>
        <p:cNvGrpSpPr/>
        <p:nvPr/>
      </p:nvGrpSpPr>
      <p:grpSpPr>
        <a:xfrm>
          <a:off x="0" y="0"/>
          <a:ext cx="0" cy="0"/>
          <a:chOff x="0" y="0"/>
          <a:chExt cx="0" cy="0"/>
        </a:xfrm>
      </p:grpSpPr>
      <p:pic>
        <p:nvPicPr>
          <p:cNvPr id="4" name="Picture 3" descr="A living room filled with furniture and a book shelf&#10;&#10;Description automatically generated">
            <a:extLst>
              <a:ext uri="{FF2B5EF4-FFF2-40B4-BE49-F238E27FC236}">
                <a16:creationId xmlns:a16="http://schemas.microsoft.com/office/drawing/2014/main" id="{4780B780-47F8-445B-B31F-26B05A15D0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461" b="4207"/>
          <a:stretch/>
        </p:blipFill>
        <p:spPr>
          <a:xfrm>
            <a:off x="0" y="1"/>
            <a:ext cx="12192000" cy="6858000"/>
          </a:xfrm>
          <a:prstGeom prst="rect">
            <a:avLst/>
          </a:prstGeom>
        </p:spPr>
      </p:pic>
      <p:sp>
        <p:nvSpPr>
          <p:cNvPr id="2" name="Title 1">
            <a:extLst>
              <a:ext uri="{FF2B5EF4-FFF2-40B4-BE49-F238E27FC236}">
                <a16:creationId xmlns:a16="http://schemas.microsoft.com/office/drawing/2014/main" id="{7C1298A5-E582-4E52-B5FD-5856F7FE9C26}"/>
              </a:ext>
            </a:extLst>
          </p:cNvPr>
          <p:cNvSpPr>
            <a:spLocks noGrp="1"/>
          </p:cNvSpPr>
          <p:nvPr>
            <p:ph type="title"/>
          </p:nvPr>
        </p:nvSpPr>
        <p:spPr>
          <a:xfrm>
            <a:off x="4058653" y="4219075"/>
            <a:ext cx="7363326" cy="1781344"/>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70DD31BB-8C71-4B6A-BB2A-E8791BF7A0A9}"/>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107710440"/>
      </p:ext>
    </p:extLst>
  </p:cSld>
  <p:clrMapOvr>
    <a:masterClrMapping/>
  </p:clrMapOvr>
  <p:transition spd="slow">
    <p:push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okshelf">
    <p:spTree>
      <p:nvGrpSpPr>
        <p:cNvPr id="1" name=""/>
        <p:cNvGrpSpPr/>
        <p:nvPr/>
      </p:nvGrpSpPr>
      <p:grpSpPr>
        <a:xfrm>
          <a:off x="0" y="0"/>
          <a:ext cx="0" cy="0"/>
          <a:chOff x="0" y="0"/>
          <a:chExt cx="0" cy="0"/>
        </a:xfrm>
      </p:grpSpPr>
      <p:pic>
        <p:nvPicPr>
          <p:cNvPr id="4" name="Picture 3" descr="A book shelf filled with books&#10;&#10;Description automatically generated">
            <a:extLst>
              <a:ext uri="{FF2B5EF4-FFF2-40B4-BE49-F238E27FC236}">
                <a16:creationId xmlns:a16="http://schemas.microsoft.com/office/drawing/2014/main" id="{D9C13A04-A082-4FBE-9217-21FD7D6762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458" b="10542"/>
          <a:stretch/>
        </p:blipFill>
        <p:spPr>
          <a:xfrm>
            <a:off x="0" y="0"/>
            <a:ext cx="12192000" cy="6858000"/>
          </a:xfrm>
          <a:prstGeom prst="rect">
            <a:avLst/>
          </a:prstGeom>
        </p:spPr>
      </p:pic>
      <p:sp>
        <p:nvSpPr>
          <p:cNvPr id="2" name="Title 1">
            <a:extLst>
              <a:ext uri="{FF2B5EF4-FFF2-40B4-BE49-F238E27FC236}">
                <a16:creationId xmlns:a16="http://schemas.microsoft.com/office/drawing/2014/main" id="{F31738F9-321F-4CD6-AA4C-EDF511411298}"/>
              </a:ext>
            </a:extLst>
          </p:cNvPr>
          <p:cNvSpPr>
            <a:spLocks noGrp="1"/>
          </p:cNvSpPr>
          <p:nvPr>
            <p:ph type="title"/>
          </p:nvPr>
        </p:nvSpPr>
        <p:spPr>
          <a:xfrm>
            <a:off x="349987" y="333228"/>
            <a:ext cx="5338432" cy="1325563"/>
          </a:xfrm>
          <a:solidFill>
            <a:schemeClr val="bg1">
              <a:alpha val="75000"/>
            </a:schemeClr>
          </a:solidFill>
        </p:spPr>
        <p:txBody>
          <a:bodyPr/>
          <a:lstStyle>
            <a:lvl1pPr>
              <a:defRPr sz="4000"/>
            </a:lvl1pPr>
          </a:lstStyle>
          <a:p>
            <a:endParaRPr lang="en-US" dirty="0"/>
          </a:p>
        </p:txBody>
      </p:sp>
      <p:pic>
        <p:nvPicPr>
          <p:cNvPr id="6" name="Picture 5" descr="A picture containing drawing, room&#10;&#10;Description automatically generated">
            <a:extLst>
              <a:ext uri="{FF2B5EF4-FFF2-40B4-BE49-F238E27FC236}">
                <a16:creationId xmlns:a16="http://schemas.microsoft.com/office/drawing/2014/main" id="{03168D34-F826-408F-9DEF-DF01DE3426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7" name="Slide Number Placeholder 5">
            <a:extLst>
              <a:ext uri="{FF2B5EF4-FFF2-40B4-BE49-F238E27FC236}">
                <a16:creationId xmlns:a16="http://schemas.microsoft.com/office/drawing/2014/main" id="{2DB9DBCA-0AD3-418D-B4D1-40AF4EA7F2F5}"/>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933009144"/>
      </p:ext>
    </p:extLst>
  </p:cSld>
  <p:clrMapOvr>
    <a:masterClrMapping/>
  </p:clrMapOvr>
  <p:transition spd="slow">
    <p:push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rd Cupboard">
    <p:spTree>
      <p:nvGrpSpPr>
        <p:cNvPr id="1" name=""/>
        <p:cNvGrpSpPr/>
        <p:nvPr/>
      </p:nvGrpSpPr>
      <p:grpSpPr>
        <a:xfrm>
          <a:off x="0" y="0"/>
          <a:ext cx="0" cy="0"/>
          <a:chOff x="0" y="0"/>
          <a:chExt cx="0" cy="0"/>
        </a:xfrm>
      </p:grpSpPr>
      <p:pic>
        <p:nvPicPr>
          <p:cNvPr id="4" name="Picture 3" descr="A picture containing indoor, furniture, cabinet, file&#10;&#10;Description automatically generated">
            <a:extLst>
              <a:ext uri="{FF2B5EF4-FFF2-40B4-BE49-F238E27FC236}">
                <a16:creationId xmlns:a16="http://schemas.microsoft.com/office/drawing/2014/main" id="{D3180478-05CA-4EBE-B397-C47889F963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061" b="5605"/>
          <a:stretch/>
        </p:blipFill>
        <p:spPr>
          <a:xfrm>
            <a:off x="0" y="0"/>
            <a:ext cx="12192000" cy="6858000"/>
          </a:xfrm>
          <a:prstGeom prst="rect">
            <a:avLst/>
          </a:prstGeom>
        </p:spPr>
      </p:pic>
      <p:sp>
        <p:nvSpPr>
          <p:cNvPr id="2" name="Title 1">
            <a:extLst>
              <a:ext uri="{FF2B5EF4-FFF2-40B4-BE49-F238E27FC236}">
                <a16:creationId xmlns:a16="http://schemas.microsoft.com/office/drawing/2014/main" id="{1E9386B5-199B-4513-B33A-429689955A44}"/>
              </a:ext>
            </a:extLst>
          </p:cNvPr>
          <p:cNvSpPr>
            <a:spLocks noGrp="1"/>
          </p:cNvSpPr>
          <p:nvPr>
            <p:ph type="title"/>
          </p:nvPr>
        </p:nvSpPr>
        <p:spPr>
          <a:xfrm>
            <a:off x="838200" y="3774091"/>
            <a:ext cx="10515600" cy="1325563"/>
          </a:xfrm>
          <a:solidFill>
            <a:schemeClr val="bg1">
              <a:alpha val="75000"/>
            </a:schemeClr>
          </a:solidFill>
        </p:spPr>
        <p:txBody>
          <a:bodyPr/>
          <a:lstStyle>
            <a:lvl1pPr>
              <a:defRPr/>
            </a:lvl1p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31EE378C-0923-45E8-833D-FEFBF5E49E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BDF9F779-4681-4DC6-88A4-E4A03316529D}"/>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2169444870"/>
      </p:ext>
    </p:extLst>
  </p:cSld>
  <p:clrMapOvr>
    <a:masterClrMapping/>
  </p:clrMapOvr>
  <p:transition spd="slow">
    <p:push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arbles">
    <p:spTree>
      <p:nvGrpSpPr>
        <p:cNvPr id="1" name=""/>
        <p:cNvGrpSpPr/>
        <p:nvPr/>
      </p:nvGrpSpPr>
      <p:grpSpPr>
        <a:xfrm>
          <a:off x="0" y="0"/>
          <a:ext cx="0" cy="0"/>
          <a:chOff x="0" y="0"/>
          <a:chExt cx="0" cy="0"/>
        </a:xfrm>
      </p:grpSpPr>
      <p:pic>
        <p:nvPicPr>
          <p:cNvPr id="4" name="Picture 3" descr="Food on a table&#10;&#10;Description automatically generated">
            <a:extLst>
              <a:ext uri="{FF2B5EF4-FFF2-40B4-BE49-F238E27FC236}">
                <a16:creationId xmlns:a16="http://schemas.microsoft.com/office/drawing/2014/main" id="{526B4406-4277-4A90-9B1B-F348B3B69A7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837" b="3830"/>
          <a:stretch/>
        </p:blipFill>
        <p:spPr>
          <a:xfrm>
            <a:off x="0" y="-1"/>
            <a:ext cx="12192000" cy="6858001"/>
          </a:xfrm>
          <a:prstGeom prst="rect">
            <a:avLst/>
          </a:prstGeom>
        </p:spPr>
      </p:pic>
      <p:sp>
        <p:nvSpPr>
          <p:cNvPr id="2" name="Title 1">
            <a:extLst>
              <a:ext uri="{FF2B5EF4-FFF2-40B4-BE49-F238E27FC236}">
                <a16:creationId xmlns:a16="http://schemas.microsoft.com/office/drawing/2014/main" id="{5BA13952-9180-4B99-AB33-535956A757FB}"/>
              </a:ext>
            </a:extLst>
          </p:cNvPr>
          <p:cNvSpPr>
            <a:spLocks noGrp="1"/>
          </p:cNvSpPr>
          <p:nvPr>
            <p:ph type="title"/>
          </p:nvPr>
        </p:nvSpPr>
        <p:spPr>
          <a:xfrm>
            <a:off x="349988" y="487867"/>
            <a:ext cx="5601633" cy="1020092"/>
          </a:xfrm>
          <a:solidFill>
            <a:schemeClr val="bg1">
              <a:alpha val="75000"/>
            </a:schemeClr>
          </a:solidFill>
        </p:spPr>
        <p:txBody>
          <a:bodyPr/>
          <a:lstStyle/>
          <a:p>
            <a:endParaRPr lang="en-US" dirty="0"/>
          </a:p>
        </p:txBody>
      </p:sp>
      <p:sp>
        <p:nvSpPr>
          <p:cNvPr id="5" name="Slide Number Placeholder 5">
            <a:extLst>
              <a:ext uri="{FF2B5EF4-FFF2-40B4-BE49-F238E27FC236}">
                <a16:creationId xmlns:a16="http://schemas.microsoft.com/office/drawing/2014/main" id="{20C93A1F-A62F-4EC4-B2BB-266E1B946126}"/>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pic>
        <p:nvPicPr>
          <p:cNvPr id="6" name="Picture 5" descr="A picture containing drawing, room&#10;&#10;Description automatically generated">
            <a:extLst>
              <a:ext uri="{FF2B5EF4-FFF2-40B4-BE49-F238E27FC236}">
                <a16:creationId xmlns:a16="http://schemas.microsoft.com/office/drawing/2014/main" id="{421825F4-1442-4052-A4F7-28469C8B40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Tree>
    <p:extLst>
      <p:ext uri="{BB962C8B-B14F-4D97-AF65-F5344CB8AC3E}">
        <p14:creationId xmlns:p14="http://schemas.microsoft.com/office/powerpoint/2010/main" val="4247668985"/>
      </p:ext>
    </p:extLst>
  </p:cSld>
  <p:clrMapOvr>
    <a:masterClrMapping/>
  </p:clrMapOvr>
  <p:transition spd="slow">
    <p:push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eat Lawyers">
    <p:spTree>
      <p:nvGrpSpPr>
        <p:cNvPr id="1" name=""/>
        <p:cNvGrpSpPr/>
        <p:nvPr/>
      </p:nvGrpSpPr>
      <p:grpSpPr>
        <a:xfrm>
          <a:off x="0" y="0"/>
          <a:ext cx="0" cy="0"/>
          <a:chOff x="0" y="0"/>
          <a:chExt cx="0" cy="0"/>
        </a:xfrm>
      </p:grpSpPr>
      <p:pic>
        <p:nvPicPr>
          <p:cNvPr id="4" name="Picture 3" descr="A close up of a book shelf&#10;&#10;Description automatically generated">
            <a:extLst>
              <a:ext uri="{FF2B5EF4-FFF2-40B4-BE49-F238E27FC236}">
                <a16:creationId xmlns:a16="http://schemas.microsoft.com/office/drawing/2014/main" id="{C9B726F4-A2BA-4ADF-9F8B-EB6C5D0559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721" b="9946"/>
          <a:stretch/>
        </p:blipFill>
        <p:spPr>
          <a:xfrm>
            <a:off x="0" y="0"/>
            <a:ext cx="12192000" cy="6858000"/>
          </a:xfrm>
          <a:prstGeom prst="rect">
            <a:avLst/>
          </a:prstGeom>
        </p:spPr>
      </p:pic>
      <p:sp>
        <p:nvSpPr>
          <p:cNvPr id="2" name="Title 1">
            <a:extLst>
              <a:ext uri="{FF2B5EF4-FFF2-40B4-BE49-F238E27FC236}">
                <a16:creationId xmlns:a16="http://schemas.microsoft.com/office/drawing/2014/main" id="{80582F38-21FD-459D-A855-4766B1FC3AE6}"/>
              </a:ext>
            </a:extLst>
          </p:cNvPr>
          <p:cNvSpPr>
            <a:spLocks noGrp="1"/>
          </p:cNvSpPr>
          <p:nvPr>
            <p:ph type="title"/>
          </p:nvPr>
        </p:nvSpPr>
        <p:spPr>
          <a:xfrm>
            <a:off x="5342021" y="471823"/>
            <a:ext cx="6587680" cy="1325563"/>
          </a:xfrm>
          <a:solidFill>
            <a:schemeClr val="bg1">
              <a:alpha val="75000"/>
            </a:schemeClr>
          </a:solidFill>
        </p:spPr>
        <p:txBody>
          <a:bodyPr/>
          <a:lstStyle/>
          <a:p>
            <a:endParaRPr lang="en-US" dirty="0"/>
          </a:p>
        </p:txBody>
      </p:sp>
      <p:pic>
        <p:nvPicPr>
          <p:cNvPr id="5" name="Picture 4" descr="A picture containing drawing, room&#10;&#10;Description automatically generated">
            <a:extLst>
              <a:ext uri="{FF2B5EF4-FFF2-40B4-BE49-F238E27FC236}">
                <a16:creationId xmlns:a16="http://schemas.microsoft.com/office/drawing/2014/main" id="{BBBD0D63-B74D-4B10-9C49-0A39B5CBAF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6" name="Slide Number Placeholder 5">
            <a:extLst>
              <a:ext uri="{FF2B5EF4-FFF2-40B4-BE49-F238E27FC236}">
                <a16:creationId xmlns:a16="http://schemas.microsoft.com/office/drawing/2014/main" id="{A321E060-F88A-404F-8082-61A0947C1864}"/>
              </a:ext>
            </a:extLst>
          </p:cNvPr>
          <p:cNvSpPr txBox="1">
            <a:spLocks/>
          </p:cNvSpPr>
          <p:nvPr userDrawn="1"/>
        </p:nvSpPr>
        <p:spPr>
          <a:xfrm>
            <a:off x="349988" y="6452218"/>
            <a:ext cx="2384900" cy="311149"/>
          </a:xfrm>
          <a:prstGeom prst="rect">
            <a:avLst/>
          </a:prstGeom>
          <a:solidFill>
            <a:schemeClr val="tx1">
              <a:lumMod val="95000"/>
              <a:lumOff val="5000"/>
              <a:alpha val="62000"/>
            </a:schemeClr>
          </a:solidFill>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a:t>
            </a:r>
          </a:p>
        </p:txBody>
      </p:sp>
    </p:spTree>
    <p:extLst>
      <p:ext uri="{BB962C8B-B14F-4D97-AF65-F5344CB8AC3E}">
        <p14:creationId xmlns:p14="http://schemas.microsoft.com/office/powerpoint/2010/main" val="4179434284"/>
      </p:ext>
    </p:extLst>
  </p:cSld>
  <p:clrMapOvr>
    <a:masterClrMapping/>
  </p:clrMapOvr>
  <p:transition spd="slow">
    <p:push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lkboar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5" y="414"/>
            <a:ext cx="12191265"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393518" y="425813"/>
            <a:ext cx="8442138" cy="1325563"/>
          </a:xfrm>
        </p:spPr>
        <p:txBody>
          <a:bodyPr>
            <a:noAutofit/>
          </a:bodyPr>
          <a:lstStyle>
            <a:lvl1pPr>
              <a:defRPr sz="4000">
                <a:solidFill>
                  <a:schemeClr val="bg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242224B-99E7-4BD2-9016-83ECFD0D46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7A2323C1-BD75-43AA-B9D2-1808725833F8}"/>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1015096372"/>
      </p:ext>
    </p:extLst>
  </p:cSld>
  <p:clrMapOvr>
    <a:masterClrMapping/>
  </p:clrMapOvr>
  <p:transition spd="slow">
    <p:push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305"/>
        <p:cNvGrpSpPr/>
        <p:nvPr/>
      </p:nvGrpSpPr>
      <p:grpSpPr>
        <a:xfrm>
          <a:off x="0" y="0"/>
          <a:ext cx="0" cy="0"/>
          <a:chOff x="0" y="0"/>
          <a:chExt cx="0" cy="0"/>
        </a:xfrm>
      </p:grpSpPr>
      <p:sp>
        <p:nvSpPr>
          <p:cNvPr id="367" name="Google Shape;367;p6"/>
          <p:cNvSpPr txBox="1">
            <a:spLocks noGrp="1"/>
          </p:cNvSpPr>
          <p:nvPr>
            <p:ph type="body" idx="1"/>
          </p:nvPr>
        </p:nvSpPr>
        <p:spPr>
          <a:xfrm>
            <a:off x="1371167" y="1531378"/>
            <a:ext cx="4586800" cy="4564622"/>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368" name="Google Shape;368;p6"/>
          <p:cNvSpPr txBox="1">
            <a:spLocks noGrp="1"/>
          </p:cNvSpPr>
          <p:nvPr>
            <p:ph type="body" idx="2"/>
          </p:nvPr>
        </p:nvSpPr>
        <p:spPr>
          <a:xfrm>
            <a:off x="6234097" y="1531378"/>
            <a:ext cx="4586800" cy="4564622"/>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Font typeface="Arial" panose="020B0604020202020204" pitchFamily="34" charset="0"/>
              <a:buChar char="•"/>
              <a:defRPr sz="20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dirty="0"/>
          </a:p>
        </p:txBody>
      </p:sp>
      <p:sp>
        <p:nvSpPr>
          <p:cNvPr id="9" name="Google Shape;302;p5">
            <a:extLst>
              <a:ext uri="{FF2B5EF4-FFF2-40B4-BE49-F238E27FC236}">
                <a16:creationId xmlns:a16="http://schemas.microsoft.com/office/drawing/2014/main" id="{DBA38ADC-593E-4382-AA28-A9041180B7FF}"/>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3816698997"/>
      </p:ext>
    </p:extLst>
  </p:cSld>
  <p:clrMapOvr>
    <a:masterClrMapping/>
  </p:clrMapOvr>
  <p:transition spd="slow">
    <p:push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lob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6C65FA-4776-4FF9-9D40-38D8743FD3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7" y="207"/>
            <a:ext cx="12191264" cy="6857586"/>
          </a:xfrm>
          <a:prstGeom prst="rect">
            <a:avLst/>
          </a:prstGeom>
        </p:spPr>
      </p:pic>
      <p:sp>
        <p:nvSpPr>
          <p:cNvPr id="2" name="Title 1">
            <a:extLst>
              <a:ext uri="{FF2B5EF4-FFF2-40B4-BE49-F238E27FC236}">
                <a16:creationId xmlns:a16="http://schemas.microsoft.com/office/drawing/2014/main" id="{D0189962-9A1F-47DD-9A49-072C7E53FBEA}"/>
              </a:ext>
            </a:extLst>
          </p:cNvPr>
          <p:cNvSpPr>
            <a:spLocks noGrp="1"/>
          </p:cNvSpPr>
          <p:nvPr>
            <p:ph type="title"/>
          </p:nvPr>
        </p:nvSpPr>
        <p:spPr>
          <a:xfrm>
            <a:off x="190500" y="139700"/>
            <a:ext cx="6582440" cy="1325563"/>
          </a:xfrm>
          <a:solidFill>
            <a:schemeClr val="accent3">
              <a:lumMod val="40000"/>
              <a:lumOff val="60000"/>
              <a:alpha val="74000"/>
            </a:schemeClr>
          </a:solidFill>
          <a:ln>
            <a:solidFill>
              <a:schemeClr val="accent3">
                <a:lumMod val="40000"/>
                <a:lumOff val="60000"/>
              </a:schemeClr>
            </a:solidFill>
          </a:ln>
        </p:spPr>
        <p:txBody>
          <a:bodyPr>
            <a:noAutofit/>
          </a:bodyPr>
          <a:lstStyle>
            <a:lvl1pPr>
              <a:defRPr sz="4000">
                <a:solidFill>
                  <a:schemeClr val="tx1"/>
                </a:solidFill>
              </a:defRPr>
            </a:lvl1pPr>
          </a:lstStyle>
          <a:p>
            <a:endParaRPr lang="en-US" dirty="0"/>
          </a:p>
        </p:txBody>
      </p:sp>
      <p:pic>
        <p:nvPicPr>
          <p:cNvPr id="8" name="Picture 7" descr="A picture containing drawing, room&#10;&#10;Description automatically generated">
            <a:extLst>
              <a:ext uri="{FF2B5EF4-FFF2-40B4-BE49-F238E27FC236}">
                <a16:creationId xmlns:a16="http://schemas.microsoft.com/office/drawing/2014/main" id="{7BD09526-26FE-4B40-9006-5E2E7E888FB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0" name="Slide Number Placeholder 5">
            <a:extLst>
              <a:ext uri="{FF2B5EF4-FFF2-40B4-BE49-F238E27FC236}">
                <a16:creationId xmlns:a16="http://schemas.microsoft.com/office/drawing/2014/main" id="{B71F90A7-8C33-4888-BB96-0359E6C39A77}"/>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484222628"/>
      </p:ext>
    </p:extLst>
  </p:cSld>
  <p:clrMapOvr>
    <a:masterClrMapping/>
  </p:clrMapOvr>
  <p:transition spd="slow">
    <p:push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type="title" preserve="1">
  <p:cSld name="Notecard Purple">
    <p:bg>
      <p:bgPr>
        <a:solidFill>
          <a:srgbClr val="7085AA"/>
        </a:solidFill>
        <a:effectLst/>
      </p:bgPr>
    </p:bg>
    <p:spTree>
      <p:nvGrpSpPr>
        <p:cNvPr id="1" name="Shape 20"/>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E839B56-AB05-4E23-8B65-5D18A356D3A4}"/>
              </a:ext>
            </a:extLst>
          </p:cNvPr>
          <p:cNvGrpSpPr/>
          <p:nvPr userDrawn="1"/>
        </p:nvGrpSpPr>
        <p:grpSpPr>
          <a:xfrm>
            <a:off x="0" y="-12163"/>
            <a:ext cx="12192000" cy="6858000"/>
            <a:chOff x="0" y="0"/>
            <a:chExt cx="9144000" cy="5143500"/>
          </a:xfrm>
        </p:grpSpPr>
        <p:pic>
          <p:nvPicPr>
            <p:cNvPr id="4" name="Google Shape;7;p1">
              <a:extLst>
                <a:ext uri="{FF2B5EF4-FFF2-40B4-BE49-F238E27FC236}">
                  <a16:creationId xmlns:a16="http://schemas.microsoft.com/office/drawing/2014/main" id="{A998003E-5D77-4515-A6AC-3F1DAD364D91}"/>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EF5132DB-A36F-43FB-8472-992DE1DDBBD7}"/>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4FB7E701-2E83-4CC4-B39F-04FB9C9EC4DF}"/>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 name="Google Shape;10;p1">
                <a:extLst>
                  <a:ext uri="{FF2B5EF4-FFF2-40B4-BE49-F238E27FC236}">
                    <a16:creationId xmlns:a16="http://schemas.microsoft.com/office/drawing/2014/main" id="{D696C1D0-00F9-443C-A5E1-D2C18124A2B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 name="Google Shape;11;p1">
                <a:extLst>
                  <a:ext uri="{FF2B5EF4-FFF2-40B4-BE49-F238E27FC236}">
                    <a16:creationId xmlns:a16="http://schemas.microsoft.com/office/drawing/2014/main" id="{FA7CC4C1-E055-486E-8EBE-88C688DABE73}"/>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 name="Google Shape;12;p1">
                <a:extLst>
                  <a:ext uri="{FF2B5EF4-FFF2-40B4-BE49-F238E27FC236}">
                    <a16:creationId xmlns:a16="http://schemas.microsoft.com/office/drawing/2014/main" id="{076C4456-4538-4040-9739-9F1D57FFFF8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 name="Google Shape;13;p1">
                <a:extLst>
                  <a:ext uri="{FF2B5EF4-FFF2-40B4-BE49-F238E27FC236}">
                    <a16:creationId xmlns:a16="http://schemas.microsoft.com/office/drawing/2014/main" id="{D3668E32-834B-4EDB-8F43-42112C302B8A}"/>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 name="Google Shape;14;p1">
                <a:extLst>
                  <a:ext uri="{FF2B5EF4-FFF2-40B4-BE49-F238E27FC236}">
                    <a16:creationId xmlns:a16="http://schemas.microsoft.com/office/drawing/2014/main" id="{188E1411-E409-4AEF-848C-B6047AD2CEE0}"/>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 name="Google Shape;15;p1">
                <a:extLst>
                  <a:ext uri="{FF2B5EF4-FFF2-40B4-BE49-F238E27FC236}">
                    <a16:creationId xmlns:a16="http://schemas.microsoft.com/office/drawing/2014/main" id="{D20F046C-1E7B-4C17-A6AE-12C526595100}"/>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 name="Google Shape;16;p1">
                <a:extLst>
                  <a:ext uri="{FF2B5EF4-FFF2-40B4-BE49-F238E27FC236}">
                    <a16:creationId xmlns:a16="http://schemas.microsoft.com/office/drawing/2014/main" id="{97F56CA6-0C6B-47CE-B390-4C4CB175EA2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21" name="Google Shape;21;p2"/>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lt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pic>
        <p:nvPicPr>
          <p:cNvPr id="14" name="Picture 13" descr="A close up of a logo&#10;&#10;Description automatically generated">
            <a:extLst>
              <a:ext uri="{FF2B5EF4-FFF2-40B4-BE49-F238E27FC236}">
                <a16:creationId xmlns:a16="http://schemas.microsoft.com/office/drawing/2014/main" id="{E38A5965-9D38-4A74-995D-48BB1D386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5" name="Slide Number Placeholder 5">
            <a:extLst>
              <a:ext uri="{FF2B5EF4-FFF2-40B4-BE49-F238E27FC236}">
                <a16:creationId xmlns:a16="http://schemas.microsoft.com/office/drawing/2014/main" id="{B1BFAEC6-8635-415A-A10B-55C7D2EFFB6B}"/>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2736292872"/>
      </p:ext>
    </p:extLst>
  </p:cSld>
  <p:clrMapOvr>
    <a:masterClrMapping/>
  </p:clrMapOvr>
  <p:transition spd="slow">
    <p:push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reserve="1" userDrawn="1">
  <p:cSld name="Notecard Yellow">
    <p:bg>
      <p:bgPr>
        <a:solidFill>
          <a:srgbClr val="FFD11D"/>
        </a:solidFill>
        <a:effectLst/>
      </p:bgPr>
    </p:bg>
    <p:spTree>
      <p:nvGrpSpPr>
        <p:cNvPr id="1" name="Shape 175"/>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BB37387-6C45-4EC7-AE65-9131D49CFC03}"/>
              </a:ext>
            </a:extLst>
          </p:cNvPr>
          <p:cNvGrpSpPr/>
          <p:nvPr userDrawn="1"/>
        </p:nvGrpSpPr>
        <p:grpSpPr>
          <a:xfrm>
            <a:off x="0" y="0"/>
            <a:ext cx="12192000" cy="6858000"/>
            <a:chOff x="0" y="0"/>
            <a:chExt cx="9144000" cy="5143500"/>
          </a:xfrm>
        </p:grpSpPr>
        <p:pic>
          <p:nvPicPr>
            <p:cNvPr id="4" name="Google Shape;7;p1">
              <a:extLst>
                <a:ext uri="{FF2B5EF4-FFF2-40B4-BE49-F238E27FC236}">
                  <a16:creationId xmlns:a16="http://schemas.microsoft.com/office/drawing/2014/main" id="{E1738006-41AB-4A2E-A186-1FE890E3B9CC}"/>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06A9BF65-D6DC-4B94-BAD8-C3458E6FB692}"/>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8330FB27-34E5-47B4-A9E1-2C73E3EB3752}"/>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 name="Google Shape;10;p1">
                <a:extLst>
                  <a:ext uri="{FF2B5EF4-FFF2-40B4-BE49-F238E27FC236}">
                    <a16:creationId xmlns:a16="http://schemas.microsoft.com/office/drawing/2014/main" id="{C86D8462-6764-480F-A33F-42707126A050}"/>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 name="Google Shape;11;p1">
                <a:extLst>
                  <a:ext uri="{FF2B5EF4-FFF2-40B4-BE49-F238E27FC236}">
                    <a16:creationId xmlns:a16="http://schemas.microsoft.com/office/drawing/2014/main" id="{7F5DFC5F-99B6-4279-A29D-9D1BD9034FAD}"/>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 name="Google Shape;12;p1">
                <a:extLst>
                  <a:ext uri="{FF2B5EF4-FFF2-40B4-BE49-F238E27FC236}">
                    <a16:creationId xmlns:a16="http://schemas.microsoft.com/office/drawing/2014/main" id="{436936CE-468B-4C27-8854-3A0F3C6FDCB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 name="Google Shape;13;p1">
                <a:extLst>
                  <a:ext uri="{FF2B5EF4-FFF2-40B4-BE49-F238E27FC236}">
                    <a16:creationId xmlns:a16="http://schemas.microsoft.com/office/drawing/2014/main" id="{33C1CAEF-4A6C-490D-830F-EDACE030D62C}"/>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 name="Google Shape;14;p1">
                <a:extLst>
                  <a:ext uri="{FF2B5EF4-FFF2-40B4-BE49-F238E27FC236}">
                    <a16:creationId xmlns:a16="http://schemas.microsoft.com/office/drawing/2014/main" id="{0B2A707F-F861-419F-8207-3EBE1CE8B022}"/>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 name="Google Shape;15;p1">
                <a:extLst>
                  <a:ext uri="{FF2B5EF4-FFF2-40B4-BE49-F238E27FC236}">
                    <a16:creationId xmlns:a16="http://schemas.microsoft.com/office/drawing/2014/main" id="{A5AD47D7-81CE-4684-A552-9F4C5078B369}"/>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 name="Google Shape;16;p1">
                <a:extLst>
                  <a:ext uri="{FF2B5EF4-FFF2-40B4-BE49-F238E27FC236}">
                    <a16:creationId xmlns:a16="http://schemas.microsoft.com/office/drawing/2014/main" id="{D5F9240E-C017-4A48-864D-EEDC503F20F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pic>
        <p:nvPicPr>
          <p:cNvPr id="15" name="Picture 14" descr="A picture containing drawing, room&#10;&#10;Description automatically generated">
            <a:extLst>
              <a:ext uri="{FF2B5EF4-FFF2-40B4-BE49-F238E27FC236}">
                <a16:creationId xmlns:a16="http://schemas.microsoft.com/office/drawing/2014/main" id="{112BA48C-229D-4401-9041-11D83E101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6" name="Slide Number Placeholder 5">
            <a:extLst>
              <a:ext uri="{FF2B5EF4-FFF2-40B4-BE49-F238E27FC236}">
                <a16:creationId xmlns:a16="http://schemas.microsoft.com/office/drawing/2014/main" id="{537AE7C1-19F1-4527-A5B1-91D29B01AD45}"/>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
        <p:nvSpPr>
          <p:cNvPr id="17" name="Google Shape;21;p2">
            <a:extLst>
              <a:ext uri="{FF2B5EF4-FFF2-40B4-BE49-F238E27FC236}">
                <a16:creationId xmlns:a16="http://schemas.microsoft.com/office/drawing/2014/main" id="{3B61B51F-1193-443B-98E0-09EBCC1D492B}"/>
              </a:ext>
            </a:extLst>
          </p:cNvPr>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tx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spTree>
    <p:extLst>
      <p:ext uri="{BB962C8B-B14F-4D97-AF65-F5344CB8AC3E}">
        <p14:creationId xmlns:p14="http://schemas.microsoft.com/office/powerpoint/2010/main" val="1318279652"/>
      </p:ext>
    </p:extLst>
  </p:cSld>
  <p:clrMapOvr>
    <a:masterClrMapping/>
  </p:clrMapOvr>
  <p:transition spd="slow">
    <p:push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pic>
        <p:nvPicPr>
          <p:cNvPr id="6" name="Picture 5" descr="A picture containing sitting, orange, food&#10;&#10;Description automatically generated">
            <a:extLst>
              <a:ext uri="{FF2B5EF4-FFF2-40B4-BE49-F238E27FC236}">
                <a16:creationId xmlns:a16="http://schemas.microsoft.com/office/drawing/2014/main" id="{5F504AFA-AC39-4F20-A486-19EFBEB58C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8" name="Straight Connector 7">
            <a:extLst>
              <a:ext uri="{FF2B5EF4-FFF2-40B4-BE49-F238E27FC236}">
                <a16:creationId xmlns:a16="http://schemas.microsoft.com/office/drawing/2014/main" id="{431E4063-5EF8-4ED7-B31A-4E6482BA2B73}"/>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pic>
        <p:nvPicPr>
          <p:cNvPr id="9" name="Picture 8" descr="A picture containing plate&#10;&#10;Description automatically generated">
            <a:extLst>
              <a:ext uri="{FF2B5EF4-FFF2-40B4-BE49-F238E27FC236}">
                <a16:creationId xmlns:a16="http://schemas.microsoft.com/office/drawing/2014/main" id="{B7F2800A-881C-48CC-A4A9-2EEF1AB08C4D}"/>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429089" y="5389609"/>
            <a:ext cx="693736" cy="688468"/>
          </a:xfrm>
          <a:prstGeom prst="rect">
            <a:avLst/>
          </a:prstGeom>
        </p:spPr>
      </p:pic>
      <p:pic>
        <p:nvPicPr>
          <p:cNvPr id="10" name="Picture 9" descr="A close up of a gong&#10;&#10;Description automatically generated">
            <a:extLst>
              <a:ext uri="{FF2B5EF4-FFF2-40B4-BE49-F238E27FC236}">
                <a16:creationId xmlns:a16="http://schemas.microsoft.com/office/drawing/2014/main" id="{3EABE241-639B-40CB-A384-4D5C31EF81E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76031" y="5365379"/>
            <a:ext cx="693736" cy="693736"/>
          </a:xfrm>
          <a:prstGeom prst="rect">
            <a:avLst/>
          </a:prstGeom>
        </p:spPr>
      </p:pic>
      <p:sp>
        <p:nvSpPr>
          <p:cNvPr id="12" name="TextBox 11">
            <a:extLst>
              <a:ext uri="{FF2B5EF4-FFF2-40B4-BE49-F238E27FC236}">
                <a16:creationId xmlns:a16="http://schemas.microsoft.com/office/drawing/2014/main" id="{5121CA99-38CC-4D70-ACE2-4F40636E4C39}"/>
              </a:ext>
            </a:extLst>
          </p:cNvPr>
          <p:cNvSpPr txBox="1"/>
          <p:nvPr userDrawn="1"/>
        </p:nvSpPr>
        <p:spPr>
          <a:xfrm>
            <a:off x="113078" y="6097039"/>
            <a:ext cx="1567806" cy="307777"/>
          </a:xfrm>
          <a:prstGeom prst="rect">
            <a:avLst/>
          </a:prstGeom>
          <a:noFill/>
        </p:spPr>
        <p:txBody>
          <a:bodyPr wrap="square" rtlCol="0">
            <a:spAutoFit/>
          </a:bodyPr>
          <a:lstStyle/>
          <a:p>
            <a:r>
              <a:rPr lang="en-US" sz="1400" dirty="0">
                <a:solidFill>
                  <a:srgbClr val="000000"/>
                </a:solidFill>
              </a:rPr>
              <a:t>krihaboucek.com</a:t>
            </a:r>
          </a:p>
        </p:txBody>
      </p:sp>
      <p:sp>
        <p:nvSpPr>
          <p:cNvPr id="15" name="TextBox 14">
            <a:extLst>
              <a:ext uri="{FF2B5EF4-FFF2-40B4-BE49-F238E27FC236}">
                <a16:creationId xmlns:a16="http://schemas.microsoft.com/office/drawing/2014/main" id="{DCB40AE4-4F16-4BAB-9340-6319644538DA}"/>
              </a:ext>
            </a:extLst>
          </p:cNvPr>
          <p:cNvSpPr txBox="1"/>
          <p:nvPr userDrawn="1"/>
        </p:nvSpPr>
        <p:spPr>
          <a:xfrm>
            <a:off x="1794693" y="6078077"/>
            <a:ext cx="1674650" cy="307777"/>
          </a:xfrm>
          <a:prstGeom prst="rect">
            <a:avLst/>
          </a:prstGeom>
          <a:noFill/>
        </p:spPr>
        <p:txBody>
          <a:bodyPr wrap="square" rtlCol="0">
            <a:spAutoFit/>
          </a:bodyPr>
          <a:lstStyle/>
          <a:p>
            <a:r>
              <a:rPr lang="en-US" sz="1400" dirty="0">
                <a:solidFill>
                  <a:srgbClr val="000000"/>
                </a:solidFill>
              </a:rPr>
              <a:t>@krihabouceklaw</a:t>
            </a:r>
          </a:p>
        </p:txBody>
      </p:sp>
      <p:sp>
        <p:nvSpPr>
          <p:cNvPr id="17" name="Text Placeholder 16">
            <a:extLst>
              <a:ext uri="{FF2B5EF4-FFF2-40B4-BE49-F238E27FC236}">
                <a16:creationId xmlns:a16="http://schemas.microsoft.com/office/drawing/2014/main" id="{B949DACE-D15C-4670-BCE3-56387AE307C7}"/>
              </a:ext>
            </a:extLst>
          </p:cNvPr>
          <p:cNvSpPr>
            <a:spLocks noGrp="1"/>
          </p:cNvSpPr>
          <p:nvPr>
            <p:ph type="body" sz="quarter" idx="12"/>
          </p:nvPr>
        </p:nvSpPr>
        <p:spPr>
          <a:xfrm>
            <a:off x="1680884" y="6283793"/>
            <a:ext cx="1788459" cy="289005"/>
          </a:xfrm>
          <a:prstGeom prst="rect">
            <a:avLst/>
          </a:prstGeom>
        </p:spPr>
        <p:txBody>
          <a:bodyPr/>
          <a:lstStyle>
            <a:lvl1pPr marL="114300" indent="0">
              <a:buNone/>
              <a:defRPr sz="1400"/>
            </a:lvl1pPr>
          </a:lstStyle>
          <a:p>
            <a:pPr lvl="0"/>
            <a:endParaRPr lang="en-US" dirty="0"/>
          </a:p>
        </p:txBody>
      </p:sp>
      <p:sp>
        <p:nvSpPr>
          <p:cNvPr id="42" name="Text Placeholder 41">
            <a:extLst>
              <a:ext uri="{FF2B5EF4-FFF2-40B4-BE49-F238E27FC236}">
                <a16:creationId xmlns:a16="http://schemas.microsoft.com/office/drawing/2014/main" id="{1521FF4E-99E7-4DC6-A0FC-507E229F7A31}"/>
              </a:ext>
            </a:extLst>
          </p:cNvPr>
          <p:cNvSpPr>
            <a:spLocks noGrp="1"/>
          </p:cNvSpPr>
          <p:nvPr>
            <p:ph type="body" sz="quarter" idx="13"/>
          </p:nvPr>
        </p:nvSpPr>
        <p:spPr>
          <a:xfrm>
            <a:off x="1292035" y="3074693"/>
            <a:ext cx="9607929" cy="675498"/>
          </a:xfrm>
          <a:prstGeom prst="rect">
            <a:avLst/>
          </a:prstGeom>
        </p:spPr>
        <p:txBody>
          <a:bodyPr/>
          <a:lstStyle>
            <a:lvl1pPr marL="114300" indent="0" algn="ctr">
              <a:buNone/>
              <a:defRPr sz="4000" b="1">
                <a:solidFill>
                  <a:srgbClr val="C00000"/>
                </a:solidFill>
                <a:latin typeface="+mj-lt"/>
              </a:defRPr>
            </a:lvl1pPr>
          </a:lstStyle>
          <a:p>
            <a:pPr lvl="0"/>
            <a:endParaRPr lang="en-US" dirty="0"/>
          </a:p>
        </p:txBody>
      </p:sp>
      <p:sp>
        <p:nvSpPr>
          <p:cNvPr id="43" name="Text Placeholder 41">
            <a:extLst>
              <a:ext uri="{FF2B5EF4-FFF2-40B4-BE49-F238E27FC236}">
                <a16:creationId xmlns:a16="http://schemas.microsoft.com/office/drawing/2014/main" id="{04F02032-8814-4428-AD46-3E589B5640DF}"/>
              </a:ext>
            </a:extLst>
          </p:cNvPr>
          <p:cNvSpPr>
            <a:spLocks noGrp="1"/>
          </p:cNvSpPr>
          <p:nvPr>
            <p:ph type="body" sz="quarter" idx="14"/>
          </p:nvPr>
        </p:nvSpPr>
        <p:spPr>
          <a:xfrm>
            <a:off x="1681162" y="3816013"/>
            <a:ext cx="8829674" cy="744449"/>
          </a:xfrm>
          <a:prstGeom prst="rect">
            <a:avLst/>
          </a:prstGeom>
        </p:spPr>
        <p:txBody>
          <a:bodyPr/>
          <a:lstStyle>
            <a:lvl1pPr marL="114300" indent="0" algn="ctr">
              <a:buNone/>
              <a:defRPr sz="2400">
                <a:solidFill>
                  <a:srgbClr val="000000"/>
                </a:solidFill>
                <a:latin typeface="+mj-lt"/>
              </a:defRPr>
            </a:lvl1pPr>
          </a:lstStyle>
          <a:p>
            <a:pPr lvl="0"/>
            <a:endParaRPr lang="en-US" dirty="0"/>
          </a:p>
        </p:txBody>
      </p:sp>
      <p:sp>
        <p:nvSpPr>
          <p:cNvPr id="46" name="Text Placeholder 45">
            <a:extLst>
              <a:ext uri="{FF2B5EF4-FFF2-40B4-BE49-F238E27FC236}">
                <a16:creationId xmlns:a16="http://schemas.microsoft.com/office/drawing/2014/main" id="{E4867B06-2CFF-4653-B7E4-6E4D8CBD2DCE}"/>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47" name="Text Placeholder 45">
            <a:extLst>
              <a:ext uri="{FF2B5EF4-FFF2-40B4-BE49-F238E27FC236}">
                <a16:creationId xmlns:a16="http://schemas.microsoft.com/office/drawing/2014/main" id="{9A230DA5-E08B-49B8-9870-D03612B6634A}"/>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59" name="TextBox 58">
            <a:extLst>
              <a:ext uri="{FF2B5EF4-FFF2-40B4-BE49-F238E27FC236}">
                <a16:creationId xmlns:a16="http://schemas.microsoft.com/office/drawing/2014/main" id="{1718DC95-CD64-4F92-BCCA-29FFBA785D23}"/>
              </a:ext>
            </a:extLst>
          </p:cNvPr>
          <p:cNvSpPr txBox="1"/>
          <p:nvPr userDrawn="1"/>
        </p:nvSpPr>
        <p:spPr>
          <a:xfrm>
            <a:off x="5848215" y="5794397"/>
            <a:ext cx="3083913" cy="1138773"/>
          </a:xfrm>
          <a:prstGeom prst="rect">
            <a:avLst/>
          </a:prstGeom>
          <a:noFill/>
        </p:spPr>
        <p:txBody>
          <a:bodyPr wrap="square" rtlCol="0">
            <a:spAutoFit/>
          </a:bodyPr>
          <a:lstStyle/>
          <a:p>
            <a:r>
              <a:rPr lang="en-US" b="1" dirty="0">
                <a:solidFill>
                  <a:srgbClr val="C00000"/>
                </a:solidFill>
              </a:rPr>
              <a:t>Oakbrook Terrace Office</a:t>
            </a:r>
          </a:p>
          <a:p>
            <a:r>
              <a:rPr lang="en-US" sz="1600" b="0" dirty="0">
                <a:solidFill>
                  <a:srgbClr val="000000"/>
                </a:solidFill>
              </a:rPr>
              <a:t>2 Trans Am Plaza Dr., Suite 450</a:t>
            </a:r>
          </a:p>
          <a:p>
            <a:r>
              <a:rPr lang="en-US" sz="1600" b="0" dirty="0">
                <a:solidFill>
                  <a:srgbClr val="000000"/>
                </a:solidFill>
              </a:rPr>
              <a:t>Oakbrook Terrace, IL 60181</a:t>
            </a:r>
          </a:p>
          <a:p>
            <a:endParaRPr lang="en-US" b="1" dirty="0">
              <a:solidFill>
                <a:srgbClr val="C00000"/>
              </a:solidFill>
            </a:endParaRPr>
          </a:p>
        </p:txBody>
      </p:sp>
      <p:sp>
        <p:nvSpPr>
          <p:cNvPr id="60" name="TextBox 59">
            <a:extLst>
              <a:ext uri="{FF2B5EF4-FFF2-40B4-BE49-F238E27FC236}">
                <a16:creationId xmlns:a16="http://schemas.microsoft.com/office/drawing/2014/main" id="{E354ADE6-AD29-4B50-B2A6-A66D14D71133}"/>
              </a:ext>
            </a:extLst>
          </p:cNvPr>
          <p:cNvSpPr txBox="1"/>
          <p:nvPr userDrawn="1"/>
        </p:nvSpPr>
        <p:spPr>
          <a:xfrm>
            <a:off x="9237114" y="5790052"/>
            <a:ext cx="2839471" cy="861774"/>
          </a:xfrm>
          <a:prstGeom prst="rect">
            <a:avLst/>
          </a:prstGeom>
          <a:noFill/>
        </p:spPr>
        <p:txBody>
          <a:bodyPr wrap="square" rtlCol="0">
            <a:spAutoFit/>
          </a:bodyPr>
          <a:lstStyle/>
          <a:p>
            <a:r>
              <a:rPr lang="en-US" b="1" dirty="0">
                <a:solidFill>
                  <a:srgbClr val="C00000"/>
                </a:solidFill>
              </a:rPr>
              <a:t>Southern Illinois Office</a:t>
            </a:r>
          </a:p>
          <a:p>
            <a:r>
              <a:rPr lang="en-US" sz="1600" kern="1200" dirty="0">
                <a:solidFill>
                  <a:srgbClr val="000000"/>
                </a:solidFill>
                <a:effectLst/>
                <a:latin typeface="+mn-lt"/>
                <a:ea typeface="+mn-ea"/>
                <a:cs typeface="+mn-cs"/>
              </a:rPr>
              <a:t>3 Club Centre Court Suite D</a:t>
            </a:r>
            <a:br>
              <a:rPr lang="en-US" sz="1600" kern="1200" dirty="0">
                <a:solidFill>
                  <a:srgbClr val="000000"/>
                </a:solidFill>
                <a:effectLst/>
                <a:latin typeface="+mn-lt"/>
                <a:ea typeface="+mn-ea"/>
                <a:cs typeface="+mn-cs"/>
              </a:rPr>
            </a:br>
            <a:r>
              <a:rPr lang="en-US" sz="1600" kern="1200" dirty="0">
                <a:solidFill>
                  <a:srgbClr val="000000"/>
                </a:solidFill>
                <a:effectLst/>
                <a:latin typeface="+mn-lt"/>
                <a:ea typeface="+mn-ea"/>
                <a:cs typeface="+mn-cs"/>
              </a:rPr>
              <a:t>Edwardsville, IL 62025</a:t>
            </a:r>
            <a:endParaRPr lang="en-US" sz="1600" b="1" dirty="0">
              <a:solidFill>
                <a:srgbClr val="000000"/>
              </a:solidFill>
            </a:endParaRPr>
          </a:p>
        </p:txBody>
      </p:sp>
      <p:grpSp>
        <p:nvGrpSpPr>
          <p:cNvPr id="62" name="Google Shape;6;p1">
            <a:extLst>
              <a:ext uri="{FF2B5EF4-FFF2-40B4-BE49-F238E27FC236}">
                <a16:creationId xmlns:a16="http://schemas.microsoft.com/office/drawing/2014/main" id="{C5FA9891-B40D-46BE-BBB7-47D2F68B4AF6}"/>
              </a:ext>
            </a:extLst>
          </p:cNvPr>
          <p:cNvGrpSpPr/>
          <p:nvPr userDrawn="1"/>
        </p:nvGrpSpPr>
        <p:grpSpPr>
          <a:xfrm>
            <a:off x="0" y="0"/>
            <a:ext cx="12192000" cy="6858000"/>
            <a:chOff x="0" y="0"/>
            <a:chExt cx="9144000" cy="5143500"/>
          </a:xfrm>
        </p:grpSpPr>
        <p:pic>
          <p:nvPicPr>
            <p:cNvPr id="63" name="Google Shape;7;p1">
              <a:extLst>
                <a:ext uri="{FF2B5EF4-FFF2-40B4-BE49-F238E27FC236}">
                  <a16:creationId xmlns:a16="http://schemas.microsoft.com/office/drawing/2014/main" id="{69D21EC3-8200-48AD-9CB0-BF3D4DEF78D5}"/>
                </a:ext>
              </a:extLst>
            </p:cNvPr>
            <p:cNvPicPr preferRelativeResize="0"/>
            <p:nvPr/>
          </p:nvPicPr>
          <p:blipFill rotWithShape="1">
            <a:blip r:embed="rId6">
              <a:alphaModFix/>
            </a:blip>
            <a:srcRect/>
            <a:stretch/>
          </p:blipFill>
          <p:spPr>
            <a:xfrm>
              <a:off x="0" y="0"/>
              <a:ext cx="9144000" cy="5143500"/>
            </a:xfrm>
            <a:prstGeom prst="rect">
              <a:avLst/>
            </a:prstGeom>
            <a:noFill/>
            <a:ln>
              <a:noFill/>
            </a:ln>
          </p:spPr>
        </p:pic>
        <p:grpSp>
          <p:nvGrpSpPr>
            <p:cNvPr id="64" name="Google Shape;8;p1">
              <a:extLst>
                <a:ext uri="{FF2B5EF4-FFF2-40B4-BE49-F238E27FC236}">
                  <a16:creationId xmlns:a16="http://schemas.microsoft.com/office/drawing/2014/main" id="{4B348CBB-FC4E-429F-821A-C51A70264601}"/>
                </a:ext>
              </a:extLst>
            </p:cNvPr>
            <p:cNvGrpSpPr/>
            <p:nvPr/>
          </p:nvGrpSpPr>
          <p:grpSpPr>
            <a:xfrm>
              <a:off x="0" y="566400"/>
              <a:ext cx="9144000" cy="4015149"/>
              <a:chOff x="0" y="566400"/>
              <a:chExt cx="9144000" cy="4015149"/>
            </a:xfrm>
          </p:grpSpPr>
          <p:sp>
            <p:nvSpPr>
              <p:cNvPr id="65" name="Google Shape;9;p1">
                <a:extLst>
                  <a:ext uri="{FF2B5EF4-FFF2-40B4-BE49-F238E27FC236}">
                    <a16:creationId xmlns:a16="http://schemas.microsoft.com/office/drawing/2014/main" id="{CDD31F04-BD9A-4F59-9AA7-DCBFAAE01376}"/>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 name="Google Shape;10;p1">
                <a:extLst>
                  <a:ext uri="{FF2B5EF4-FFF2-40B4-BE49-F238E27FC236}">
                    <a16:creationId xmlns:a16="http://schemas.microsoft.com/office/drawing/2014/main" id="{58F16D9C-D5CB-4220-A8B0-07ED3ACDACAE}"/>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 name="Google Shape;11;p1">
                <a:extLst>
                  <a:ext uri="{FF2B5EF4-FFF2-40B4-BE49-F238E27FC236}">
                    <a16:creationId xmlns:a16="http://schemas.microsoft.com/office/drawing/2014/main" id="{E399564E-C5A7-409A-A3B6-D5D384C48649}"/>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8" name="Google Shape;12;p1">
                <a:extLst>
                  <a:ext uri="{FF2B5EF4-FFF2-40B4-BE49-F238E27FC236}">
                    <a16:creationId xmlns:a16="http://schemas.microsoft.com/office/drawing/2014/main" id="{A163E730-7F04-4FB4-B1FB-3C1DFF089DC0}"/>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9" name="Google Shape;13;p1">
                <a:extLst>
                  <a:ext uri="{FF2B5EF4-FFF2-40B4-BE49-F238E27FC236}">
                    <a16:creationId xmlns:a16="http://schemas.microsoft.com/office/drawing/2014/main" id="{668276EF-121C-456A-BEE4-88192FA9CE2B}"/>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0" name="Google Shape;14;p1">
                <a:extLst>
                  <a:ext uri="{FF2B5EF4-FFF2-40B4-BE49-F238E27FC236}">
                    <a16:creationId xmlns:a16="http://schemas.microsoft.com/office/drawing/2014/main" id="{880CE0E2-6FD8-4FFC-B17C-66533BD5FE6D}"/>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1" name="Google Shape;15;p1">
                <a:extLst>
                  <a:ext uri="{FF2B5EF4-FFF2-40B4-BE49-F238E27FC236}">
                    <a16:creationId xmlns:a16="http://schemas.microsoft.com/office/drawing/2014/main" id="{9C7D03D7-73C1-4829-AA9F-C8A6AAC07F8A}"/>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2" name="Google Shape;16;p1">
                <a:extLst>
                  <a:ext uri="{FF2B5EF4-FFF2-40B4-BE49-F238E27FC236}">
                    <a16:creationId xmlns:a16="http://schemas.microsoft.com/office/drawing/2014/main" id="{DDAA2501-A93B-4E44-9FB3-3242B1BCE60C}"/>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Tree>
    <p:extLst>
      <p:ext uri="{BB962C8B-B14F-4D97-AF65-F5344CB8AC3E}">
        <p14:creationId xmlns:p14="http://schemas.microsoft.com/office/powerpoint/2010/main" val="2442951179"/>
      </p:ext>
    </p:extLst>
  </p:cSld>
  <p:clrMapOvr>
    <a:masterClrMapping/>
  </p:clrMapOvr>
  <p:transition spd="slow">
    <p:push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 Slide Book">
    <p:spTree>
      <p:nvGrpSpPr>
        <p:cNvPr id="1" name=""/>
        <p:cNvGrpSpPr/>
        <p:nvPr/>
      </p:nvGrpSpPr>
      <p:grpSpPr>
        <a:xfrm>
          <a:off x="0" y="0"/>
          <a:ext cx="0" cy="0"/>
          <a:chOff x="0" y="0"/>
          <a:chExt cx="0" cy="0"/>
        </a:xfrm>
      </p:grpSpPr>
      <p:pic>
        <p:nvPicPr>
          <p:cNvPr id="116" name="Picture 115" descr="A close up of a piece of paper&#10;&#10;Description automatically generated">
            <a:extLst>
              <a:ext uri="{FF2B5EF4-FFF2-40B4-BE49-F238E27FC236}">
                <a16:creationId xmlns:a16="http://schemas.microsoft.com/office/drawing/2014/main" id="{846FDBC7-60D0-4CBD-939F-E5A63A0265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11414" y="1933717"/>
            <a:ext cx="3218524" cy="4165148"/>
          </a:xfrm>
          <a:prstGeom prst="rect">
            <a:avLst/>
          </a:prstGeom>
        </p:spPr>
      </p:pic>
      <p:pic>
        <p:nvPicPr>
          <p:cNvPr id="118" name="Picture 117" descr="A picture containing plate&#10;&#10;Description automatically generated">
            <a:extLst>
              <a:ext uri="{FF2B5EF4-FFF2-40B4-BE49-F238E27FC236}">
                <a16:creationId xmlns:a16="http://schemas.microsoft.com/office/drawing/2014/main" id="{1C35D7FC-B163-472D-89CD-26DD90B9C754}"/>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119" name="Picture 118" descr="A close up of a gong&#10;&#10;Description automatically generated">
            <a:extLst>
              <a:ext uri="{FF2B5EF4-FFF2-40B4-BE49-F238E27FC236}">
                <a16:creationId xmlns:a16="http://schemas.microsoft.com/office/drawing/2014/main" id="{26945834-1048-4CEF-B0F6-8D1A6A56CE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120" name="TextBox 119">
            <a:extLst>
              <a:ext uri="{FF2B5EF4-FFF2-40B4-BE49-F238E27FC236}">
                <a16:creationId xmlns:a16="http://schemas.microsoft.com/office/drawing/2014/main" id="{DA9C107F-7EC5-474F-9837-261B5B9ABCEA}"/>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@krihabouceklaw</a:t>
            </a:r>
          </a:p>
        </p:txBody>
      </p:sp>
      <p:sp>
        <p:nvSpPr>
          <p:cNvPr id="121" name="TextBox 120">
            <a:extLst>
              <a:ext uri="{FF2B5EF4-FFF2-40B4-BE49-F238E27FC236}">
                <a16:creationId xmlns:a16="http://schemas.microsoft.com/office/drawing/2014/main" id="{DEFD2F67-D768-4222-8E6A-459AF65DB20A}"/>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134" name="TextBox 133">
            <a:extLst>
              <a:ext uri="{FF2B5EF4-FFF2-40B4-BE49-F238E27FC236}">
                <a16:creationId xmlns:a16="http://schemas.microsoft.com/office/drawing/2014/main" id="{029391BD-8671-455D-A5C4-B97A89BE3C93}"/>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157" name="Picture 156" descr="A picture containing sitting, orange, food&#10;&#10;Description automatically generated">
            <a:extLst>
              <a:ext uri="{FF2B5EF4-FFF2-40B4-BE49-F238E27FC236}">
                <a16:creationId xmlns:a16="http://schemas.microsoft.com/office/drawing/2014/main" id="{B781DD9C-C72B-417D-B114-E00A001478E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158" name="Straight Connector 157">
            <a:extLst>
              <a:ext uri="{FF2B5EF4-FFF2-40B4-BE49-F238E27FC236}">
                <a16:creationId xmlns:a16="http://schemas.microsoft.com/office/drawing/2014/main" id="{0F39564C-F033-434B-AF74-A630F615C45B}"/>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159" name="Text Placeholder 45">
            <a:extLst>
              <a:ext uri="{FF2B5EF4-FFF2-40B4-BE49-F238E27FC236}">
                <a16:creationId xmlns:a16="http://schemas.microsoft.com/office/drawing/2014/main" id="{98A0455A-B9E0-472A-B08C-EB5B2E8DDC34}"/>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160" name="Text Placeholder 45">
            <a:extLst>
              <a:ext uri="{FF2B5EF4-FFF2-40B4-BE49-F238E27FC236}">
                <a16:creationId xmlns:a16="http://schemas.microsoft.com/office/drawing/2014/main" id="{CFD381D9-1300-4B2A-8D14-645A915867AA}"/>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172" name="Text Placeholder 16">
            <a:extLst>
              <a:ext uri="{FF2B5EF4-FFF2-40B4-BE49-F238E27FC236}">
                <a16:creationId xmlns:a16="http://schemas.microsoft.com/office/drawing/2014/main" id="{B63A566C-E0DB-4B8A-811A-BB903896E23B}"/>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173" name="Google Shape;6;p1">
            <a:extLst>
              <a:ext uri="{FF2B5EF4-FFF2-40B4-BE49-F238E27FC236}">
                <a16:creationId xmlns:a16="http://schemas.microsoft.com/office/drawing/2014/main" id="{9F588D37-2C95-41AB-B000-33111862DBE2}"/>
              </a:ext>
            </a:extLst>
          </p:cNvPr>
          <p:cNvGrpSpPr/>
          <p:nvPr userDrawn="1"/>
        </p:nvGrpSpPr>
        <p:grpSpPr>
          <a:xfrm>
            <a:off x="0" y="0"/>
            <a:ext cx="12192000" cy="6858000"/>
            <a:chOff x="0" y="0"/>
            <a:chExt cx="9144000" cy="5143500"/>
          </a:xfrm>
        </p:grpSpPr>
        <p:pic>
          <p:nvPicPr>
            <p:cNvPr id="174" name="Google Shape;7;p1">
              <a:extLst>
                <a:ext uri="{FF2B5EF4-FFF2-40B4-BE49-F238E27FC236}">
                  <a16:creationId xmlns:a16="http://schemas.microsoft.com/office/drawing/2014/main" id="{16DB6197-6425-49B0-AF6E-359D15155D09}"/>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175" name="Google Shape;8;p1">
              <a:extLst>
                <a:ext uri="{FF2B5EF4-FFF2-40B4-BE49-F238E27FC236}">
                  <a16:creationId xmlns:a16="http://schemas.microsoft.com/office/drawing/2014/main" id="{86D65931-8D94-4D7C-99F6-1DF46A48F7D8}"/>
                </a:ext>
              </a:extLst>
            </p:cNvPr>
            <p:cNvGrpSpPr/>
            <p:nvPr/>
          </p:nvGrpSpPr>
          <p:grpSpPr>
            <a:xfrm>
              <a:off x="0" y="566400"/>
              <a:ext cx="9144000" cy="4015149"/>
              <a:chOff x="0" y="566400"/>
              <a:chExt cx="9144000" cy="4015149"/>
            </a:xfrm>
          </p:grpSpPr>
          <p:sp>
            <p:nvSpPr>
              <p:cNvPr id="176" name="Google Shape;9;p1">
                <a:extLst>
                  <a:ext uri="{FF2B5EF4-FFF2-40B4-BE49-F238E27FC236}">
                    <a16:creationId xmlns:a16="http://schemas.microsoft.com/office/drawing/2014/main" id="{42CA7EBF-3133-4342-AFDD-1F0833D99128}"/>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7" name="Google Shape;10;p1">
                <a:extLst>
                  <a:ext uri="{FF2B5EF4-FFF2-40B4-BE49-F238E27FC236}">
                    <a16:creationId xmlns:a16="http://schemas.microsoft.com/office/drawing/2014/main" id="{B5C61DE9-3A82-448F-B60B-21A8FF91FF6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8" name="Google Shape;11;p1">
                <a:extLst>
                  <a:ext uri="{FF2B5EF4-FFF2-40B4-BE49-F238E27FC236}">
                    <a16:creationId xmlns:a16="http://schemas.microsoft.com/office/drawing/2014/main" id="{C0DAD35F-2E91-44EB-B2EC-D9B5EEB25D14}"/>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9" name="Google Shape;12;p1">
                <a:extLst>
                  <a:ext uri="{FF2B5EF4-FFF2-40B4-BE49-F238E27FC236}">
                    <a16:creationId xmlns:a16="http://schemas.microsoft.com/office/drawing/2014/main" id="{BD652C35-2A27-4326-AE7C-DAB710A069F5}"/>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0" name="Google Shape;13;p1">
                <a:extLst>
                  <a:ext uri="{FF2B5EF4-FFF2-40B4-BE49-F238E27FC236}">
                    <a16:creationId xmlns:a16="http://schemas.microsoft.com/office/drawing/2014/main" id="{32748391-AC73-46E7-9FF5-3CC4619A38B6}"/>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1" name="Google Shape;14;p1">
                <a:extLst>
                  <a:ext uri="{FF2B5EF4-FFF2-40B4-BE49-F238E27FC236}">
                    <a16:creationId xmlns:a16="http://schemas.microsoft.com/office/drawing/2014/main" id="{8BA8B84C-CA9B-4EBC-9857-6D5193336DD9}"/>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2" name="Google Shape;15;p1">
                <a:extLst>
                  <a:ext uri="{FF2B5EF4-FFF2-40B4-BE49-F238E27FC236}">
                    <a16:creationId xmlns:a16="http://schemas.microsoft.com/office/drawing/2014/main" id="{7D230BED-D7D3-49C4-9082-E9A7DDF4A82A}"/>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3" name="Google Shape;16;p1">
                <a:extLst>
                  <a:ext uri="{FF2B5EF4-FFF2-40B4-BE49-F238E27FC236}">
                    <a16:creationId xmlns:a16="http://schemas.microsoft.com/office/drawing/2014/main" id="{39DA4DC3-C2D5-4ED3-B960-DE55AEE36AF6}"/>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Tree>
    <p:extLst>
      <p:ext uri="{BB962C8B-B14F-4D97-AF65-F5344CB8AC3E}">
        <p14:creationId xmlns:p14="http://schemas.microsoft.com/office/powerpoint/2010/main" val="2570406085"/>
      </p:ext>
    </p:extLst>
  </p:cSld>
  <p:clrMapOvr>
    <a:masterClrMapping/>
  </p:clrMapOvr>
  <p:transition spd="slow">
    <p:push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Glob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284661EE-4107-499E-8142-A41510CB55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4633" y="1817836"/>
            <a:ext cx="3343957" cy="4327473"/>
          </a:xfrm>
          <a:prstGeom prst="rect">
            <a:avLst/>
          </a:prstGeom>
        </p:spPr>
      </p:pic>
      <p:pic>
        <p:nvPicPr>
          <p:cNvPr id="35" name="Picture 34" descr="A picture containing plate&#10;&#10;Description automatically generated">
            <a:extLst>
              <a:ext uri="{FF2B5EF4-FFF2-40B4-BE49-F238E27FC236}">
                <a16:creationId xmlns:a16="http://schemas.microsoft.com/office/drawing/2014/main" id="{614AE05B-06B5-444D-81D3-D1E2CD0A08E0}"/>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36" name="Picture 35" descr="A close up of a gong&#10;&#10;Description automatically generated">
            <a:extLst>
              <a:ext uri="{FF2B5EF4-FFF2-40B4-BE49-F238E27FC236}">
                <a16:creationId xmlns:a16="http://schemas.microsoft.com/office/drawing/2014/main" id="{A8999E27-455B-41D3-A1AD-436A7D1655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37" name="TextBox 36">
            <a:extLst>
              <a:ext uri="{FF2B5EF4-FFF2-40B4-BE49-F238E27FC236}">
                <a16:creationId xmlns:a16="http://schemas.microsoft.com/office/drawing/2014/main" id="{C371D8DA-0C5F-4281-8A5A-17EFB659EEE4}"/>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@krihabouceklaw</a:t>
            </a:r>
          </a:p>
        </p:txBody>
      </p:sp>
      <p:sp>
        <p:nvSpPr>
          <p:cNvPr id="38" name="TextBox 37">
            <a:extLst>
              <a:ext uri="{FF2B5EF4-FFF2-40B4-BE49-F238E27FC236}">
                <a16:creationId xmlns:a16="http://schemas.microsoft.com/office/drawing/2014/main" id="{8F0C44E0-6589-4585-9418-9A402587632E}"/>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51" name="TextBox 50">
            <a:extLst>
              <a:ext uri="{FF2B5EF4-FFF2-40B4-BE49-F238E27FC236}">
                <a16:creationId xmlns:a16="http://schemas.microsoft.com/office/drawing/2014/main" id="{3E5EC5ED-7CCC-43C0-B845-DC9B68B23912}"/>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74" name="Picture 73" descr="A picture containing sitting, orange, food&#10;&#10;Description automatically generated">
            <a:extLst>
              <a:ext uri="{FF2B5EF4-FFF2-40B4-BE49-F238E27FC236}">
                <a16:creationId xmlns:a16="http://schemas.microsoft.com/office/drawing/2014/main" id="{2A11553A-9B05-4E31-B99A-BE2428DA8F1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75" name="Straight Connector 74">
            <a:extLst>
              <a:ext uri="{FF2B5EF4-FFF2-40B4-BE49-F238E27FC236}">
                <a16:creationId xmlns:a16="http://schemas.microsoft.com/office/drawing/2014/main" id="{3134CA1F-5835-4810-B868-9756CF72FD47}"/>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76" name="Text Placeholder 45">
            <a:extLst>
              <a:ext uri="{FF2B5EF4-FFF2-40B4-BE49-F238E27FC236}">
                <a16:creationId xmlns:a16="http://schemas.microsoft.com/office/drawing/2014/main" id="{2514E558-4C1A-4BC5-8AE9-964FA92BB268}"/>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77" name="Text Placeholder 45">
            <a:extLst>
              <a:ext uri="{FF2B5EF4-FFF2-40B4-BE49-F238E27FC236}">
                <a16:creationId xmlns:a16="http://schemas.microsoft.com/office/drawing/2014/main" id="{C26AE3F8-AEFD-4260-8F0C-CFC48F24CF4F}"/>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90" name="Text Placeholder 16">
            <a:extLst>
              <a:ext uri="{FF2B5EF4-FFF2-40B4-BE49-F238E27FC236}">
                <a16:creationId xmlns:a16="http://schemas.microsoft.com/office/drawing/2014/main" id="{4CD28451-79DB-4B54-AEF3-AAE249D12EF4}"/>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91" name="Google Shape;6;p1">
            <a:extLst>
              <a:ext uri="{FF2B5EF4-FFF2-40B4-BE49-F238E27FC236}">
                <a16:creationId xmlns:a16="http://schemas.microsoft.com/office/drawing/2014/main" id="{622DF029-4064-495D-BB3B-CBDE4A1C869D}"/>
              </a:ext>
            </a:extLst>
          </p:cNvPr>
          <p:cNvGrpSpPr/>
          <p:nvPr userDrawn="1"/>
        </p:nvGrpSpPr>
        <p:grpSpPr>
          <a:xfrm>
            <a:off x="0" y="0"/>
            <a:ext cx="12192000" cy="6858000"/>
            <a:chOff x="0" y="0"/>
            <a:chExt cx="9144000" cy="5143500"/>
          </a:xfrm>
        </p:grpSpPr>
        <p:pic>
          <p:nvPicPr>
            <p:cNvPr id="92" name="Google Shape;7;p1">
              <a:extLst>
                <a:ext uri="{FF2B5EF4-FFF2-40B4-BE49-F238E27FC236}">
                  <a16:creationId xmlns:a16="http://schemas.microsoft.com/office/drawing/2014/main" id="{C9FFFCA8-5633-4E8A-9DEB-964D5ABBDC2A}"/>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93" name="Google Shape;8;p1">
              <a:extLst>
                <a:ext uri="{FF2B5EF4-FFF2-40B4-BE49-F238E27FC236}">
                  <a16:creationId xmlns:a16="http://schemas.microsoft.com/office/drawing/2014/main" id="{21BE5904-983C-4E57-AC10-C029CC4B882F}"/>
                </a:ext>
              </a:extLst>
            </p:cNvPr>
            <p:cNvGrpSpPr/>
            <p:nvPr/>
          </p:nvGrpSpPr>
          <p:grpSpPr>
            <a:xfrm>
              <a:off x="0" y="566400"/>
              <a:ext cx="9144000" cy="4015149"/>
              <a:chOff x="0" y="566400"/>
              <a:chExt cx="9144000" cy="4015149"/>
            </a:xfrm>
          </p:grpSpPr>
          <p:sp>
            <p:nvSpPr>
              <p:cNvPr id="94" name="Google Shape;9;p1">
                <a:extLst>
                  <a:ext uri="{FF2B5EF4-FFF2-40B4-BE49-F238E27FC236}">
                    <a16:creationId xmlns:a16="http://schemas.microsoft.com/office/drawing/2014/main" id="{8ED6EFD7-D515-4633-B4B1-DD07C39055E7}"/>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5" name="Google Shape;10;p1">
                <a:extLst>
                  <a:ext uri="{FF2B5EF4-FFF2-40B4-BE49-F238E27FC236}">
                    <a16:creationId xmlns:a16="http://schemas.microsoft.com/office/drawing/2014/main" id="{97C9B7BE-6C61-49AC-BCAF-E1FD1F025084}"/>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11;p1">
                <a:extLst>
                  <a:ext uri="{FF2B5EF4-FFF2-40B4-BE49-F238E27FC236}">
                    <a16:creationId xmlns:a16="http://schemas.microsoft.com/office/drawing/2014/main" id="{AE811558-2E81-4F1C-8F6F-D60E21EA0D42}"/>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12;p1">
                <a:extLst>
                  <a:ext uri="{FF2B5EF4-FFF2-40B4-BE49-F238E27FC236}">
                    <a16:creationId xmlns:a16="http://schemas.microsoft.com/office/drawing/2014/main" id="{BFF09C18-9490-4D72-AD99-BEB98242E5E6}"/>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13;p1">
                <a:extLst>
                  <a:ext uri="{FF2B5EF4-FFF2-40B4-BE49-F238E27FC236}">
                    <a16:creationId xmlns:a16="http://schemas.microsoft.com/office/drawing/2014/main" id="{7883CA37-2944-4352-B79A-D8BBB2C15F1D}"/>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9" name="Google Shape;14;p1">
                <a:extLst>
                  <a:ext uri="{FF2B5EF4-FFF2-40B4-BE49-F238E27FC236}">
                    <a16:creationId xmlns:a16="http://schemas.microsoft.com/office/drawing/2014/main" id="{46BF8317-C36E-44A4-996D-1DB389C35E5B}"/>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0" name="Google Shape;15;p1">
                <a:extLst>
                  <a:ext uri="{FF2B5EF4-FFF2-40B4-BE49-F238E27FC236}">
                    <a16:creationId xmlns:a16="http://schemas.microsoft.com/office/drawing/2014/main" id="{D0E45B86-114B-4882-B47F-BB84197D4DCC}"/>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1" name="Google Shape;16;p1">
                <a:extLst>
                  <a:ext uri="{FF2B5EF4-FFF2-40B4-BE49-F238E27FC236}">
                    <a16:creationId xmlns:a16="http://schemas.microsoft.com/office/drawing/2014/main" id="{3FE502F1-3C75-41E1-8317-F478A99A4671}"/>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Tree>
    <p:extLst>
      <p:ext uri="{BB962C8B-B14F-4D97-AF65-F5344CB8AC3E}">
        <p14:creationId xmlns:p14="http://schemas.microsoft.com/office/powerpoint/2010/main" val="349390675"/>
      </p:ext>
    </p:extLst>
  </p:cSld>
  <p:clrMapOvr>
    <a:masterClrMapping/>
  </p:clrMapOvr>
  <p:transition spd="slow">
    <p:push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Ruler">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5838ABEB-C3C4-443C-8A52-EC8F62CBFE9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0809" b="5536"/>
          <a:stretch/>
        </p:blipFill>
        <p:spPr>
          <a:xfrm>
            <a:off x="8220635" y="2274107"/>
            <a:ext cx="3957918" cy="3239187"/>
          </a:xfrm>
          <a:prstGeom prst="rect">
            <a:avLst/>
          </a:prstGeom>
        </p:spPr>
      </p:pic>
      <p:sp>
        <p:nvSpPr>
          <p:cNvPr id="23" name="TextBox 22">
            <a:extLst>
              <a:ext uri="{FF2B5EF4-FFF2-40B4-BE49-F238E27FC236}">
                <a16:creationId xmlns:a16="http://schemas.microsoft.com/office/drawing/2014/main" id="{AB941E89-D9C9-4266-ADB5-043E574EA650}"/>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24" name="Picture 23" descr="A picture containing plate&#10;&#10;Description automatically generated">
            <a:extLst>
              <a:ext uri="{FF2B5EF4-FFF2-40B4-BE49-F238E27FC236}">
                <a16:creationId xmlns:a16="http://schemas.microsoft.com/office/drawing/2014/main" id="{0EC2EE9A-54F0-48D7-A353-F29F02DCD53E}"/>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25" name="Picture 24" descr="A close up of a gong&#10;&#10;Description automatically generated">
            <a:extLst>
              <a:ext uri="{FF2B5EF4-FFF2-40B4-BE49-F238E27FC236}">
                <a16:creationId xmlns:a16="http://schemas.microsoft.com/office/drawing/2014/main" id="{E63AD630-972C-4ACB-BD0C-CB85654A5B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26" name="TextBox 25">
            <a:extLst>
              <a:ext uri="{FF2B5EF4-FFF2-40B4-BE49-F238E27FC236}">
                <a16:creationId xmlns:a16="http://schemas.microsoft.com/office/drawing/2014/main" id="{0D4135C1-9A9C-42E0-BD46-AFF41F11410D}"/>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@krihabouceklaw</a:t>
            </a:r>
          </a:p>
        </p:txBody>
      </p:sp>
      <p:sp>
        <p:nvSpPr>
          <p:cNvPr id="27" name="TextBox 26">
            <a:extLst>
              <a:ext uri="{FF2B5EF4-FFF2-40B4-BE49-F238E27FC236}">
                <a16:creationId xmlns:a16="http://schemas.microsoft.com/office/drawing/2014/main" id="{6FEC2FAC-230E-4498-8DB6-CA83F3E36F3F}"/>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pic>
        <p:nvPicPr>
          <p:cNvPr id="52" name="Picture 51" descr="A picture containing sitting, orange, food&#10;&#10;Description automatically generated">
            <a:extLst>
              <a:ext uri="{FF2B5EF4-FFF2-40B4-BE49-F238E27FC236}">
                <a16:creationId xmlns:a16="http://schemas.microsoft.com/office/drawing/2014/main" id="{D8D0854D-9307-4DEB-B29A-8E6239D7DB68}"/>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53" name="Straight Connector 52">
            <a:extLst>
              <a:ext uri="{FF2B5EF4-FFF2-40B4-BE49-F238E27FC236}">
                <a16:creationId xmlns:a16="http://schemas.microsoft.com/office/drawing/2014/main" id="{677A0C08-ACE5-4C6F-ACCE-C0443A8690D1}"/>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54" name="Text Placeholder 45">
            <a:extLst>
              <a:ext uri="{FF2B5EF4-FFF2-40B4-BE49-F238E27FC236}">
                <a16:creationId xmlns:a16="http://schemas.microsoft.com/office/drawing/2014/main" id="{552D5829-3C08-4479-A39A-12ADED644940}"/>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55" name="Text Placeholder 45">
            <a:extLst>
              <a:ext uri="{FF2B5EF4-FFF2-40B4-BE49-F238E27FC236}">
                <a16:creationId xmlns:a16="http://schemas.microsoft.com/office/drawing/2014/main" id="{D479DCF0-1867-4EF2-89E0-81A699C4C4F2}"/>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67" name="Text Placeholder 16">
            <a:extLst>
              <a:ext uri="{FF2B5EF4-FFF2-40B4-BE49-F238E27FC236}">
                <a16:creationId xmlns:a16="http://schemas.microsoft.com/office/drawing/2014/main" id="{A37B2A7A-A5BA-49C4-93F6-3EDE799B8177}"/>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68" name="Google Shape;6;p1">
            <a:extLst>
              <a:ext uri="{FF2B5EF4-FFF2-40B4-BE49-F238E27FC236}">
                <a16:creationId xmlns:a16="http://schemas.microsoft.com/office/drawing/2014/main" id="{6B1667AE-0682-4786-8E24-E3090598957D}"/>
              </a:ext>
            </a:extLst>
          </p:cNvPr>
          <p:cNvGrpSpPr/>
          <p:nvPr userDrawn="1"/>
        </p:nvGrpSpPr>
        <p:grpSpPr>
          <a:xfrm>
            <a:off x="0" y="0"/>
            <a:ext cx="12192000" cy="6858000"/>
            <a:chOff x="0" y="0"/>
            <a:chExt cx="9144000" cy="5143500"/>
          </a:xfrm>
        </p:grpSpPr>
        <p:pic>
          <p:nvPicPr>
            <p:cNvPr id="69" name="Google Shape;7;p1">
              <a:extLst>
                <a:ext uri="{FF2B5EF4-FFF2-40B4-BE49-F238E27FC236}">
                  <a16:creationId xmlns:a16="http://schemas.microsoft.com/office/drawing/2014/main" id="{72D29A2C-777C-462A-A97E-89F91DEBFAD7}"/>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70" name="Google Shape;8;p1">
              <a:extLst>
                <a:ext uri="{FF2B5EF4-FFF2-40B4-BE49-F238E27FC236}">
                  <a16:creationId xmlns:a16="http://schemas.microsoft.com/office/drawing/2014/main" id="{A2DBF471-1C24-4B8E-98FF-297BD093B4ED}"/>
                </a:ext>
              </a:extLst>
            </p:cNvPr>
            <p:cNvGrpSpPr/>
            <p:nvPr/>
          </p:nvGrpSpPr>
          <p:grpSpPr>
            <a:xfrm>
              <a:off x="0" y="566400"/>
              <a:ext cx="9144000" cy="4015149"/>
              <a:chOff x="0" y="566400"/>
              <a:chExt cx="9144000" cy="4015149"/>
            </a:xfrm>
          </p:grpSpPr>
          <p:sp>
            <p:nvSpPr>
              <p:cNvPr id="71" name="Google Shape;9;p1">
                <a:extLst>
                  <a:ext uri="{FF2B5EF4-FFF2-40B4-BE49-F238E27FC236}">
                    <a16:creationId xmlns:a16="http://schemas.microsoft.com/office/drawing/2014/main" id="{33B546BA-03CD-4460-99EB-5057A619F8B5}"/>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2" name="Google Shape;10;p1">
                <a:extLst>
                  <a:ext uri="{FF2B5EF4-FFF2-40B4-BE49-F238E27FC236}">
                    <a16:creationId xmlns:a16="http://schemas.microsoft.com/office/drawing/2014/main" id="{368A0F7A-746D-4292-BFEE-80C7D51C351F}"/>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3" name="Google Shape;11;p1">
                <a:extLst>
                  <a:ext uri="{FF2B5EF4-FFF2-40B4-BE49-F238E27FC236}">
                    <a16:creationId xmlns:a16="http://schemas.microsoft.com/office/drawing/2014/main" id="{A3FF6462-9769-4E6E-A854-C1BBFAD99CCF}"/>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4" name="Google Shape;12;p1">
                <a:extLst>
                  <a:ext uri="{FF2B5EF4-FFF2-40B4-BE49-F238E27FC236}">
                    <a16:creationId xmlns:a16="http://schemas.microsoft.com/office/drawing/2014/main" id="{098C6A5B-B519-405C-884A-34D7C1D0F024}"/>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 name="Google Shape;13;p1">
                <a:extLst>
                  <a:ext uri="{FF2B5EF4-FFF2-40B4-BE49-F238E27FC236}">
                    <a16:creationId xmlns:a16="http://schemas.microsoft.com/office/drawing/2014/main" id="{451AE4B8-BAC5-45A8-9F44-4F47A01AC130}"/>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 name="Google Shape;14;p1">
                <a:extLst>
                  <a:ext uri="{FF2B5EF4-FFF2-40B4-BE49-F238E27FC236}">
                    <a16:creationId xmlns:a16="http://schemas.microsoft.com/office/drawing/2014/main" id="{7F9A854B-49F9-4B59-8B63-DB91423FC6A4}"/>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7" name="Google Shape;15;p1">
                <a:extLst>
                  <a:ext uri="{FF2B5EF4-FFF2-40B4-BE49-F238E27FC236}">
                    <a16:creationId xmlns:a16="http://schemas.microsoft.com/office/drawing/2014/main" id="{E478B6BE-18C1-42DE-B4A2-BCDF3605ED28}"/>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8" name="Google Shape;16;p1">
                <a:extLst>
                  <a:ext uri="{FF2B5EF4-FFF2-40B4-BE49-F238E27FC236}">
                    <a16:creationId xmlns:a16="http://schemas.microsoft.com/office/drawing/2014/main" id="{918501CF-FA3A-4065-BF7D-F84A7121DC9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Tree>
    <p:extLst>
      <p:ext uri="{BB962C8B-B14F-4D97-AF65-F5344CB8AC3E}">
        <p14:creationId xmlns:p14="http://schemas.microsoft.com/office/powerpoint/2010/main" val="2683293277"/>
      </p:ext>
    </p:extLst>
  </p:cSld>
  <p:clrMapOvr>
    <a:masterClrMapping/>
  </p:clrMapOvr>
  <p:transition spd="slow">
    <p:push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Type">
    <p:spTree>
      <p:nvGrpSpPr>
        <p:cNvPr id="1" name=""/>
        <p:cNvGrpSpPr/>
        <p:nvPr/>
      </p:nvGrpSpPr>
      <p:grpSpPr>
        <a:xfrm>
          <a:off x="0" y="0"/>
          <a:ext cx="0" cy="0"/>
          <a:chOff x="0" y="0"/>
          <a:chExt cx="0" cy="0"/>
        </a:xfrm>
      </p:grpSpPr>
      <p:pic>
        <p:nvPicPr>
          <p:cNvPr id="3" name="Picture 2" descr="A close up of a typewriter&#10;&#10;Description automatically generated">
            <a:extLst>
              <a:ext uri="{FF2B5EF4-FFF2-40B4-BE49-F238E27FC236}">
                <a16:creationId xmlns:a16="http://schemas.microsoft.com/office/drawing/2014/main" id="{3F7BE23C-9D5A-4006-86F4-010EBA766B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5410" y="2209731"/>
            <a:ext cx="3113862" cy="4029704"/>
          </a:xfrm>
          <a:prstGeom prst="rect">
            <a:avLst/>
          </a:prstGeom>
        </p:spPr>
      </p:pic>
      <p:pic>
        <p:nvPicPr>
          <p:cNvPr id="31" name="Picture 30" descr="A picture containing plate&#10;&#10;Description automatically generated">
            <a:extLst>
              <a:ext uri="{FF2B5EF4-FFF2-40B4-BE49-F238E27FC236}">
                <a16:creationId xmlns:a16="http://schemas.microsoft.com/office/drawing/2014/main" id="{54379FB1-5832-4DB9-95A5-10C7F19C60CB}"/>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2000"/>
                    </a14:imgEffect>
                  </a14:imgLayer>
                </a14:imgProps>
              </a:ext>
              <a:ext uri="{28A0092B-C50C-407E-A947-70E740481C1C}">
                <a14:useLocalDpi xmlns:a14="http://schemas.microsoft.com/office/drawing/2010/main" val="0"/>
              </a:ext>
            </a:extLst>
          </a:blip>
          <a:stretch>
            <a:fillRect/>
          </a:stretch>
        </p:blipFill>
        <p:spPr>
          <a:xfrm>
            <a:off x="2371324" y="4388965"/>
            <a:ext cx="1086735" cy="1078482"/>
          </a:xfrm>
          <a:prstGeom prst="rect">
            <a:avLst/>
          </a:prstGeom>
        </p:spPr>
      </p:pic>
      <p:pic>
        <p:nvPicPr>
          <p:cNvPr id="32" name="Picture 31" descr="A close up of a gong&#10;&#10;Description automatically generated">
            <a:extLst>
              <a:ext uri="{FF2B5EF4-FFF2-40B4-BE49-F238E27FC236}">
                <a16:creationId xmlns:a16="http://schemas.microsoft.com/office/drawing/2014/main" id="{1B1522AF-BC5C-41CD-8565-E33BAF3DB5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49530" y="4380712"/>
            <a:ext cx="1086735" cy="1086735"/>
          </a:xfrm>
          <a:prstGeom prst="rect">
            <a:avLst/>
          </a:prstGeom>
        </p:spPr>
      </p:pic>
      <p:sp>
        <p:nvSpPr>
          <p:cNvPr id="33" name="TextBox 32">
            <a:extLst>
              <a:ext uri="{FF2B5EF4-FFF2-40B4-BE49-F238E27FC236}">
                <a16:creationId xmlns:a16="http://schemas.microsoft.com/office/drawing/2014/main" id="{EED6586B-CC25-4381-9BAE-57E5F774FF70}"/>
              </a:ext>
            </a:extLst>
          </p:cNvPr>
          <p:cNvSpPr txBox="1"/>
          <p:nvPr userDrawn="1"/>
        </p:nvSpPr>
        <p:spPr>
          <a:xfrm>
            <a:off x="4991091" y="5471438"/>
            <a:ext cx="2003612" cy="369332"/>
          </a:xfrm>
          <a:prstGeom prst="rect">
            <a:avLst/>
          </a:prstGeom>
          <a:noFill/>
        </p:spPr>
        <p:txBody>
          <a:bodyPr wrap="square" rtlCol="0">
            <a:spAutoFit/>
          </a:bodyPr>
          <a:lstStyle/>
          <a:p>
            <a:r>
              <a:rPr lang="en-US" dirty="0">
                <a:solidFill>
                  <a:srgbClr val="000000"/>
                </a:solidFill>
              </a:rPr>
              <a:t>@krihabouceklaw</a:t>
            </a:r>
          </a:p>
        </p:txBody>
      </p:sp>
      <p:sp>
        <p:nvSpPr>
          <p:cNvPr id="34" name="TextBox 33">
            <a:extLst>
              <a:ext uri="{FF2B5EF4-FFF2-40B4-BE49-F238E27FC236}">
                <a16:creationId xmlns:a16="http://schemas.microsoft.com/office/drawing/2014/main" id="{ED7573B1-2B04-420F-BE00-5E088A7D0565}"/>
              </a:ext>
            </a:extLst>
          </p:cNvPr>
          <p:cNvSpPr txBox="1"/>
          <p:nvPr userDrawn="1"/>
        </p:nvSpPr>
        <p:spPr>
          <a:xfrm>
            <a:off x="1982217" y="5471438"/>
            <a:ext cx="2003612" cy="369332"/>
          </a:xfrm>
          <a:prstGeom prst="rect">
            <a:avLst/>
          </a:prstGeom>
          <a:noFill/>
        </p:spPr>
        <p:txBody>
          <a:bodyPr wrap="square" rtlCol="0">
            <a:spAutoFit/>
          </a:bodyPr>
          <a:lstStyle/>
          <a:p>
            <a:r>
              <a:rPr lang="en-US" dirty="0">
                <a:solidFill>
                  <a:srgbClr val="000000"/>
                </a:solidFill>
              </a:rPr>
              <a:t>krihaboucek.com</a:t>
            </a:r>
          </a:p>
        </p:txBody>
      </p:sp>
      <p:sp>
        <p:nvSpPr>
          <p:cNvPr id="47" name="TextBox 46">
            <a:extLst>
              <a:ext uri="{FF2B5EF4-FFF2-40B4-BE49-F238E27FC236}">
                <a16:creationId xmlns:a16="http://schemas.microsoft.com/office/drawing/2014/main" id="{EF7B015F-2496-4E55-BBC7-1B2F87B0D916}"/>
              </a:ext>
            </a:extLst>
          </p:cNvPr>
          <p:cNvSpPr txBox="1"/>
          <p:nvPr userDrawn="1"/>
        </p:nvSpPr>
        <p:spPr>
          <a:xfrm>
            <a:off x="1819113" y="2760087"/>
            <a:ext cx="5864087" cy="1323439"/>
          </a:xfrm>
          <a:prstGeom prst="rect">
            <a:avLst/>
          </a:prstGeom>
          <a:noFill/>
        </p:spPr>
        <p:txBody>
          <a:bodyPr wrap="square" rtlCol="0">
            <a:spAutoFit/>
          </a:bodyPr>
          <a:lstStyle/>
          <a:p>
            <a:pPr algn="ctr"/>
            <a:r>
              <a:rPr lang="en-US" sz="8000" b="1" dirty="0">
                <a:solidFill>
                  <a:srgbClr val="C00000"/>
                </a:solidFill>
              </a:rPr>
              <a:t>Questions?</a:t>
            </a:r>
          </a:p>
        </p:txBody>
      </p:sp>
      <p:pic>
        <p:nvPicPr>
          <p:cNvPr id="74" name="Picture 73" descr="A picture containing sitting, orange, food&#10;&#10;Description automatically generated">
            <a:extLst>
              <a:ext uri="{FF2B5EF4-FFF2-40B4-BE49-F238E27FC236}">
                <a16:creationId xmlns:a16="http://schemas.microsoft.com/office/drawing/2014/main" id="{3DD9E11B-D1DA-4A1C-B810-59712802347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4493" y="70636"/>
            <a:ext cx="5377610" cy="1317908"/>
          </a:xfrm>
          <a:prstGeom prst="rect">
            <a:avLst/>
          </a:prstGeom>
        </p:spPr>
      </p:pic>
      <p:cxnSp>
        <p:nvCxnSpPr>
          <p:cNvPr id="75" name="Straight Connector 74">
            <a:extLst>
              <a:ext uri="{FF2B5EF4-FFF2-40B4-BE49-F238E27FC236}">
                <a16:creationId xmlns:a16="http://schemas.microsoft.com/office/drawing/2014/main" id="{C2AB97FF-2D99-4990-89B4-158AAA1A1702}"/>
              </a:ext>
            </a:extLst>
          </p:cNvPr>
          <p:cNvCxnSpPr/>
          <p:nvPr userDrawn="1"/>
        </p:nvCxnSpPr>
        <p:spPr>
          <a:xfrm>
            <a:off x="0" y="1514586"/>
            <a:ext cx="12192000" cy="0"/>
          </a:xfrm>
          <a:prstGeom prst="line">
            <a:avLst/>
          </a:prstGeom>
          <a:ln>
            <a:solidFill>
              <a:srgbClr val="000000"/>
            </a:solidFill>
          </a:ln>
        </p:spPr>
        <p:style>
          <a:lnRef idx="2">
            <a:schemeClr val="dk1"/>
          </a:lnRef>
          <a:fillRef idx="0">
            <a:schemeClr val="dk1"/>
          </a:fillRef>
          <a:effectRef idx="1">
            <a:schemeClr val="dk1"/>
          </a:effectRef>
          <a:fontRef idx="minor">
            <a:schemeClr val="tx1"/>
          </a:fontRef>
        </p:style>
      </p:cxnSp>
      <p:sp>
        <p:nvSpPr>
          <p:cNvPr id="76" name="Text Placeholder 45">
            <a:extLst>
              <a:ext uri="{FF2B5EF4-FFF2-40B4-BE49-F238E27FC236}">
                <a16:creationId xmlns:a16="http://schemas.microsoft.com/office/drawing/2014/main" id="{70D6668F-A84D-45D1-9486-872B85AE4D93}"/>
              </a:ext>
            </a:extLst>
          </p:cNvPr>
          <p:cNvSpPr>
            <a:spLocks noGrp="1"/>
          </p:cNvSpPr>
          <p:nvPr>
            <p:ph type="body" sz="quarter" idx="15"/>
          </p:nvPr>
        </p:nvSpPr>
        <p:spPr>
          <a:xfrm>
            <a:off x="0" y="-15273"/>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77" name="Text Placeholder 45">
            <a:extLst>
              <a:ext uri="{FF2B5EF4-FFF2-40B4-BE49-F238E27FC236}">
                <a16:creationId xmlns:a16="http://schemas.microsoft.com/office/drawing/2014/main" id="{F80B44A5-8623-4CE8-815E-3E6189F2F0E6}"/>
              </a:ext>
            </a:extLst>
          </p:cNvPr>
          <p:cNvSpPr>
            <a:spLocks noGrp="1"/>
          </p:cNvSpPr>
          <p:nvPr>
            <p:ph type="body" sz="quarter" idx="16"/>
          </p:nvPr>
        </p:nvSpPr>
        <p:spPr>
          <a:xfrm>
            <a:off x="3292201" y="-22885"/>
            <a:ext cx="3254375" cy="1504950"/>
          </a:xfrm>
          <a:prstGeom prst="rect">
            <a:avLst/>
          </a:prstGeom>
        </p:spPr>
        <p:txBody>
          <a:bodyPr/>
          <a:lstStyle>
            <a:lvl1pPr marL="114300" indent="0">
              <a:buNone/>
              <a:defRPr sz="2400" b="1">
                <a:solidFill>
                  <a:srgbClr val="C00000"/>
                </a:solidFill>
              </a:defRPr>
            </a:lvl1pPr>
          </a:lstStyle>
          <a:p>
            <a:pPr lvl="0"/>
            <a:endParaRPr lang="en-US" dirty="0"/>
          </a:p>
        </p:txBody>
      </p:sp>
      <p:sp>
        <p:nvSpPr>
          <p:cNvPr id="89" name="Text Placeholder 16">
            <a:extLst>
              <a:ext uri="{FF2B5EF4-FFF2-40B4-BE49-F238E27FC236}">
                <a16:creationId xmlns:a16="http://schemas.microsoft.com/office/drawing/2014/main" id="{1DE407A1-3631-4AF9-8AB0-AB4914650718}"/>
              </a:ext>
            </a:extLst>
          </p:cNvPr>
          <p:cNvSpPr>
            <a:spLocks noGrp="1"/>
          </p:cNvSpPr>
          <p:nvPr>
            <p:ph type="body" sz="quarter" idx="12"/>
          </p:nvPr>
        </p:nvSpPr>
        <p:spPr>
          <a:xfrm>
            <a:off x="4883702" y="5733194"/>
            <a:ext cx="2337369" cy="365671"/>
          </a:xfrm>
          <a:prstGeom prst="rect">
            <a:avLst/>
          </a:prstGeom>
        </p:spPr>
        <p:txBody>
          <a:bodyPr/>
          <a:lstStyle>
            <a:lvl1pPr marL="114300" indent="0">
              <a:buNone/>
              <a:defRPr sz="1800"/>
            </a:lvl1pPr>
          </a:lstStyle>
          <a:p>
            <a:pPr lvl="0"/>
            <a:endParaRPr lang="en-US" dirty="0"/>
          </a:p>
        </p:txBody>
      </p:sp>
      <p:grpSp>
        <p:nvGrpSpPr>
          <p:cNvPr id="90" name="Google Shape;6;p1">
            <a:extLst>
              <a:ext uri="{FF2B5EF4-FFF2-40B4-BE49-F238E27FC236}">
                <a16:creationId xmlns:a16="http://schemas.microsoft.com/office/drawing/2014/main" id="{FCA7219C-AD18-4A63-9998-A31BD1D47324}"/>
              </a:ext>
            </a:extLst>
          </p:cNvPr>
          <p:cNvGrpSpPr/>
          <p:nvPr userDrawn="1"/>
        </p:nvGrpSpPr>
        <p:grpSpPr>
          <a:xfrm>
            <a:off x="0" y="0"/>
            <a:ext cx="12192000" cy="6858000"/>
            <a:chOff x="0" y="0"/>
            <a:chExt cx="9144000" cy="5143500"/>
          </a:xfrm>
        </p:grpSpPr>
        <p:pic>
          <p:nvPicPr>
            <p:cNvPr id="91" name="Google Shape;7;p1">
              <a:extLst>
                <a:ext uri="{FF2B5EF4-FFF2-40B4-BE49-F238E27FC236}">
                  <a16:creationId xmlns:a16="http://schemas.microsoft.com/office/drawing/2014/main" id="{9C88C071-7016-4BE5-9AC3-D2DD1F13AE53}"/>
                </a:ext>
              </a:extLst>
            </p:cNvPr>
            <p:cNvPicPr preferRelativeResize="0"/>
            <p:nvPr/>
          </p:nvPicPr>
          <p:blipFill rotWithShape="1">
            <a:blip r:embed="rId7">
              <a:alphaModFix/>
            </a:blip>
            <a:srcRect/>
            <a:stretch/>
          </p:blipFill>
          <p:spPr>
            <a:xfrm>
              <a:off x="0" y="0"/>
              <a:ext cx="9144000" cy="5143500"/>
            </a:xfrm>
            <a:prstGeom prst="rect">
              <a:avLst/>
            </a:prstGeom>
            <a:noFill/>
            <a:ln>
              <a:noFill/>
            </a:ln>
          </p:spPr>
        </p:pic>
        <p:grpSp>
          <p:nvGrpSpPr>
            <p:cNvPr id="92" name="Google Shape;8;p1">
              <a:extLst>
                <a:ext uri="{FF2B5EF4-FFF2-40B4-BE49-F238E27FC236}">
                  <a16:creationId xmlns:a16="http://schemas.microsoft.com/office/drawing/2014/main" id="{74E8C476-3816-4E92-9357-664EAADA7FAC}"/>
                </a:ext>
              </a:extLst>
            </p:cNvPr>
            <p:cNvGrpSpPr/>
            <p:nvPr/>
          </p:nvGrpSpPr>
          <p:grpSpPr>
            <a:xfrm>
              <a:off x="0" y="566400"/>
              <a:ext cx="9144000" cy="4015149"/>
              <a:chOff x="0" y="566400"/>
              <a:chExt cx="9144000" cy="4015149"/>
            </a:xfrm>
          </p:grpSpPr>
          <p:sp>
            <p:nvSpPr>
              <p:cNvPr id="93" name="Google Shape;9;p1">
                <a:extLst>
                  <a:ext uri="{FF2B5EF4-FFF2-40B4-BE49-F238E27FC236}">
                    <a16:creationId xmlns:a16="http://schemas.microsoft.com/office/drawing/2014/main" id="{2BC1C713-DC76-4F59-AAF7-2FBDDCEFE9DE}"/>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10;p1">
                <a:extLst>
                  <a:ext uri="{FF2B5EF4-FFF2-40B4-BE49-F238E27FC236}">
                    <a16:creationId xmlns:a16="http://schemas.microsoft.com/office/drawing/2014/main" id="{72C759A1-BAEA-4C49-B83A-E514E2849E0F}"/>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5" name="Google Shape;11;p1">
                <a:extLst>
                  <a:ext uri="{FF2B5EF4-FFF2-40B4-BE49-F238E27FC236}">
                    <a16:creationId xmlns:a16="http://schemas.microsoft.com/office/drawing/2014/main" id="{8E502CD8-DC69-4C16-9AD6-DFDF12050257}"/>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12;p1">
                <a:extLst>
                  <a:ext uri="{FF2B5EF4-FFF2-40B4-BE49-F238E27FC236}">
                    <a16:creationId xmlns:a16="http://schemas.microsoft.com/office/drawing/2014/main" id="{C615EBF2-CE2B-4F48-AACF-A7EDA999DC65}"/>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13;p1">
                <a:extLst>
                  <a:ext uri="{FF2B5EF4-FFF2-40B4-BE49-F238E27FC236}">
                    <a16:creationId xmlns:a16="http://schemas.microsoft.com/office/drawing/2014/main" id="{5F9105DA-5BCE-4F18-84A3-45758E98A817}"/>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14;p1">
                <a:extLst>
                  <a:ext uri="{FF2B5EF4-FFF2-40B4-BE49-F238E27FC236}">
                    <a16:creationId xmlns:a16="http://schemas.microsoft.com/office/drawing/2014/main" id="{75EF7A8D-071F-4BCF-A131-BC3E2751004A}"/>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9" name="Google Shape;15;p1">
                <a:extLst>
                  <a:ext uri="{FF2B5EF4-FFF2-40B4-BE49-F238E27FC236}">
                    <a16:creationId xmlns:a16="http://schemas.microsoft.com/office/drawing/2014/main" id="{A84CF4AC-EC1A-461A-9419-0B250497F344}"/>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0" name="Google Shape;16;p1">
                <a:extLst>
                  <a:ext uri="{FF2B5EF4-FFF2-40B4-BE49-F238E27FC236}">
                    <a16:creationId xmlns:a16="http://schemas.microsoft.com/office/drawing/2014/main" id="{3785E597-A4B5-4813-A5CB-0EE1D633C1A4}"/>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Tree>
    <p:extLst>
      <p:ext uri="{BB962C8B-B14F-4D97-AF65-F5344CB8AC3E}">
        <p14:creationId xmlns:p14="http://schemas.microsoft.com/office/powerpoint/2010/main" val="1923413162"/>
      </p:ext>
    </p:extLst>
  </p:cSld>
  <p:clrMapOvr>
    <a:masterClrMapping/>
  </p:clrMapOvr>
  <p:transition spd="slow">
    <p:push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16C84ED1-A57A-4DD7-952A-C619B78F5B71}"/>
              </a:ext>
            </a:extLst>
          </p:cNvPr>
          <p:cNvSpPr>
            <a:spLocks noGrp="1"/>
          </p:cNvSpPr>
          <p:nvPr>
            <p:ph type="sldNum" sz="quarter" idx="4"/>
          </p:nvPr>
        </p:nvSpPr>
        <p:spPr>
          <a:xfrm>
            <a:off x="190500" y="6407151"/>
            <a:ext cx="4086078" cy="311149"/>
          </a:xfrm>
          <a:prstGeom prst="rect">
            <a:avLst/>
          </a:prstGeom>
        </p:spPr>
        <p:txBody>
          <a:bodyPr vert="horz" lIns="91440" tIns="45720" rIns="91440" bIns="45720" rtlCol="0" anchor="ctr"/>
          <a:lstStyle>
            <a:lvl1pPr algn="r">
              <a:defRPr sz="1200">
                <a:solidFill>
                  <a:schemeClr val="tx1">
                    <a:tint val="75000"/>
                  </a:schemeClr>
                </a:solidFill>
              </a:defRPr>
            </a:lvl1pPr>
          </a:lstStyle>
          <a:p>
            <a:pPr algn="l"/>
            <a:fld id="{B6894335-F525-4914-9E22-99B7469D876C}" type="slidenum">
              <a:rPr lang="en-US" smtClean="0"/>
              <a:pPr algn="l"/>
              <a:t>‹#›</a:t>
            </a:fld>
            <a:r>
              <a:rPr lang="en-US" dirty="0"/>
              <a:t> | © Copyright 2019. Kriha Boucek LLC. Attorney Advertising</a:t>
            </a:r>
          </a:p>
        </p:txBody>
      </p:sp>
    </p:spTree>
    <p:extLst>
      <p:ext uri="{BB962C8B-B14F-4D97-AF65-F5344CB8AC3E}">
        <p14:creationId xmlns:p14="http://schemas.microsoft.com/office/powerpoint/2010/main" val="30990762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p:spTree>
      <p:nvGrpSpPr>
        <p:cNvPr id="1" name="Shape 370"/>
        <p:cNvGrpSpPr/>
        <p:nvPr/>
      </p:nvGrpSpPr>
      <p:grpSpPr>
        <a:xfrm>
          <a:off x="0" y="0"/>
          <a:ext cx="0" cy="0"/>
          <a:chOff x="0" y="0"/>
          <a:chExt cx="0" cy="0"/>
        </a:xfrm>
      </p:grpSpPr>
      <p:sp>
        <p:nvSpPr>
          <p:cNvPr id="432" name="Google Shape;432;p7"/>
          <p:cNvSpPr txBox="1">
            <a:spLocks noGrp="1"/>
          </p:cNvSpPr>
          <p:nvPr>
            <p:ph type="body" idx="1"/>
          </p:nvPr>
        </p:nvSpPr>
        <p:spPr>
          <a:xfrm>
            <a:off x="1371167"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3" name="Google Shape;433;p7"/>
          <p:cNvSpPr txBox="1">
            <a:spLocks noGrp="1"/>
          </p:cNvSpPr>
          <p:nvPr>
            <p:ph type="body" idx="2"/>
          </p:nvPr>
        </p:nvSpPr>
        <p:spPr>
          <a:xfrm>
            <a:off x="4586291"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434" name="Google Shape;434;p7"/>
          <p:cNvSpPr txBox="1">
            <a:spLocks noGrp="1"/>
          </p:cNvSpPr>
          <p:nvPr>
            <p:ph type="body" idx="3"/>
          </p:nvPr>
        </p:nvSpPr>
        <p:spPr>
          <a:xfrm>
            <a:off x="7801415" y="1533928"/>
            <a:ext cx="2934000" cy="4548820"/>
          </a:xfrm>
          <a:prstGeom prst="rect">
            <a:avLst/>
          </a:prstGeom>
        </p:spPr>
        <p:txBody>
          <a:bodyPr spcFirstLastPara="1" wrap="square" lIns="0" tIns="0" rIns="0" bIns="0" anchor="t" anchorCtr="0">
            <a:noAutofit/>
          </a:bodyPr>
          <a:lstStyle>
            <a:lvl1pPr marL="609585" lvl="0" indent="-440256" rtl="0">
              <a:spcBef>
                <a:spcPts val="800"/>
              </a:spcBef>
              <a:spcAft>
                <a:spcPts val="0"/>
              </a:spcAft>
              <a:buSzPts val="1600"/>
              <a:buFont typeface="Arial" panose="020B0604020202020204" pitchFamily="34" charset="0"/>
              <a:buChar char="•"/>
              <a:defRPr sz="2000"/>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endParaRPr dirty="0"/>
          </a:p>
        </p:txBody>
      </p:sp>
      <p:sp>
        <p:nvSpPr>
          <p:cNvPr id="9" name="Google Shape;302;p5">
            <a:extLst>
              <a:ext uri="{FF2B5EF4-FFF2-40B4-BE49-F238E27FC236}">
                <a16:creationId xmlns:a16="http://schemas.microsoft.com/office/drawing/2014/main" id="{CE213EC0-F1A5-4CEE-85D3-72B3A301BE50}"/>
              </a:ext>
            </a:extLst>
          </p:cNvPr>
          <p:cNvSpPr txBox="1">
            <a:spLocks noGrp="1"/>
          </p:cNvSpPr>
          <p:nvPr>
            <p:ph type="title"/>
          </p:nvPr>
        </p:nvSpPr>
        <p:spPr>
          <a:xfrm>
            <a:off x="1371167" y="306244"/>
            <a:ext cx="9449600" cy="846696"/>
          </a:xfrm>
          <a:prstGeom prst="rect">
            <a:avLst/>
          </a:prstGeom>
        </p:spPr>
        <p:txBody>
          <a:bodyPr spcFirstLastPara="1" wrap="square" lIns="0" tIns="0" rIns="0" bIns="0" anchor="b" anchorCtr="0">
            <a:noAutofit/>
          </a:bodyPr>
          <a:lstStyle>
            <a:lvl1pPr lvl="0" rtl="0">
              <a:spcBef>
                <a:spcPts val="0"/>
              </a:spcBef>
              <a:spcAft>
                <a:spcPts val="0"/>
              </a:spcAft>
              <a:buSzPts val="3000"/>
              <a:buNone/>
              <a:defRPr sz="5400">
                <a:solidFill>
                  <a:srgbClr val="C00000"/>
                </a:solidFill>
                <a:latin typeface="+mj-l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dirty="0"/>
          </a:p>
        </p:txBody>
      </p:sp>
    </p:spTree>
    <p:extLst>
      <p:ext uri="{BB962C8B-B14F-4D97-AF65-F5344CB8AC3E}">
        <p14:creationId xmlns:p14="http://schemas.microsoft.com/office/powerpoint/2010/main" val="2183121975"/>
      </p:ext>
    </p:extLst>
  </p:cSld>
  <p:clrMapOvr>
    <a:masterClrMapping/>
  </p:clrMapOvr>
  <p:transition spd="slow">
    <p:push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562"/>
        <p:cNvGrpSpPr/>
        <p:nvPr/>
      </p:nvGrpSpPr>
      <p:grpSpPr>
        <a:xfrm>
          <a:off x="0" y="0"/>
          <a:ext cx="0" cy="0"/>
          <a:chOff x="0" y="0"/>
          <a:chExt cx="0" cy="0"/>
        </a:xfrm>
      </p:grpSpPr>
    </p:spTree>
    <p:extLst>
      <p:ext uri="{BB962C8B-B14F-4D97-AF65-F5344CB8AC3E}">
        <p14:creationId xmlns:p14="http://schemas.microsoft.com/office/powerpoint/2010/main" val="3385904386"/>
      </p:ext>
    </p:extLst>
  </p:cSld>
  <p:clrMapOvr>
    <a:masterClrMapping/>
  </p:clrMapOvr>
  <p:transition spd="slow">
    <p:push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rgbClr val="FFD11D"/>
        </a:solidFill>
        <a:effectLst/>
      </p:bgPr>
    </p:bg>
    <p:spTree>
      <p:nvGrpSpPr>
        <p:cNvPr id="1" name="Shape 175"/>
        <p:cNvGrpSpPr/>
        <p:nvPr/>
      </p:nvGrpSpPr>
      <p:grpSpPr>
        <a:xfrm>
          <a:off x="0" y="0"/>
          <a:ext cx="0" cy="0"/>
          <a:chOff x="0" y="0"/>
          <a:chExt cx="0" cy="0"/>
        </a:xfrm>
      </p:grpSpPr>
      <p:grpSp>
        <p:nvGrpSpPr>
          <p:cNvPr id="3" name="Google Shape;6;p1">
            <a:extLst>
              <a:ext uri="{FF2B5EF4-FFF2-40B4-BE49-F238E27FC236}">
                <a16:creationId xmlns:a16="http://schemas.microsoft.com/office/drawing/2014/main" id="{3BB37387-6C45-4EC7-AE65-9131D49CFC03}"/>
              </a:ext>
            </a:extLst>
          </p:cNvPr>
          <p:cNvGrpSpPr/>
          <p:nvPr userDrawn="1"/>
        </p:nvGrpSpPr>
        <p:grpSpPr>
          <a:xfrm>
            <a:off x="0" y="0"/>
            <a:ext cx="12192000" cy="6858000"/>
            <a:chOff x="0" y="0"/>
            <a:chExt cx="9144000" cy="5143500"/>
          </a:xfrm>
        </p:grpSpPr>
        <p:pic>
          <p:nvPicPr>
            <p:cNvPr id="4" name="Google Shape;7;p1">
              <a:extLst>
                <a:ext uri="{FF2B5EF4-FFF2-40B4-BE49-F238E27FC236}">
                  <a16:creationId xmlns:a16="http://schemas.microsoft.com/office/drawing/2014/main" id="{E1738006-41AB-4A2E-A186-1FE890E3B9CC}"/>
                </a:ext>
              </a:extLst>
            </p:cNvPr>
            <p:cNvPicPr preferRelativeResize="0"/>
            <p:nvPr/>
          </p:nvPicPr>
          <p:blipFill rotWithShape="1">
            <a:blip r:embed="rId2">
              <a:alphaModFix/>
            </a:blip>
            <a:srcRect/>
            <a:stretch/>
          </p:blipFill>
          <p:spPr>
            <a:xfrm>
              <a:off x="0" y="0"/>
              <a:ext cx="9144000" cy="5143500"/>
            </a:xfrm>
            <a:prstGeom prst="rect">
              <a:avLst/>
            </a:prstGeom>
            <a:noFill/>
            <a:ln>
              <a:noFill/>
            </a:ln>
          </p:spPr>
        </p:pic>
        <p:grpSp>
          <p:nvGrpSpPr>
            <p:cNvPr id="5" name="Google Shape;8;p1">
              <a:extLst>
                <a:ext uri="{FF2B5EF4-FFF2-40B4-BE49-F238E27FC236}">
                  <a16:creationId xmlns:a16="http://schemas.microsoft.com/office/drawing/2014/main" id="{06A9BF65-D6DC-4B94-BAD8-C3458E6FB692}"/>
                </a:ext>
              </a:extLst>
            </p:cNvPr>
            <p:cNvGrpSpPr/>
            <p:nvPr/>
          </p:nvGrpSpPr>
          <p:grpSpPr>
            <a:xfrm>
              <a:off x="0" y="566400"/>
              <a:ext cx="9144000" cy="4015149"/>
              <a:chOff x="0" y="566400"/>
              <a:chExt cx="9144000" cy="4015149"/>
            </a:xfrm>
          </p:grpSpPr>
          <p:sp>
            <p:nvSpPr>
              <p:cNvPr id="6" name="Google Shape;9;p1">
                <a:extLst>
                  <a:ext uri="{FF2B5EF4-FFF2-40B4-BE49-F238E27FC236}">
                    <a16:creationId xmlns:a16="http://schemas.microsoft.com/office/drawing/2014/main" id="{8330FB27-34E5-47B4-A9E1-2C73E3EB3752}"/>
                  </a:ext>
                </a:extLst>
              </p:cNvPr>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 name="Google Shape;10;p1">
                <a:extLst>
                  <a:ext uri="{FF2B5EF4-FFF2-40B4-BE49-F238E27FC236}">
                    <a16:creationId xmlns:a16="http://schemas.microsoft.com/office/drawing/2014/main" id="{C86D8462-6764-480F-A33F-42707126A050}"/>
                  </a:ext>
                </a:extLst>
              </p:cNvPr>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 name="Google Shape;11;p1">
                <a:extLst>
                  <a:ext uri="{FF2B5EF4-FFF2-40B4-BE49-F238E27FC236}">
                    <a16:creationId xmlns:a16="http://schemas.microsoft.com/office/drawing/2014/main" id="{7F5DFC5F-99B6-4279-A29D-9D1BD9034FAD}"/>
                  </a:ext>
                </a:extLst>
              </p:cNvPr>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 name="Google Shape;12;p1">
                <a:extLst>
                  <a:ext uri="{FF2B5EF4-FFF2-40B4-BE49-F238E27FC236}">
                    <a16:creationId xmlns:a16="http://schemas.microsoft.com/office/drawing/2014/main" id="{436936CE-468B-4C27-8854-3A0F3C6FDCB9}"/>
                  </a:ext>
                </a:extLst>
              </p:cNvPr>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 name="Google Shape;13;p1">
                <a:extLst>
                  <a:ext uri="{FF2B5EF4-FFF2-40B4-BE49-F238E27FC236}">
                    <a16:creationId xmlns:a16="http://schemas.microsoft.com/office/drawing/2014/main" id="{33C1CAEF-4A6C-490D-830F-EDACE030D62C}"/>
                  </a:ext>
                </a:extLst>
              </p:cNvPr>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 name="Google Shape;14;p1">
                <a:extLst>
                  <a:ext uri="{FF2B5EF4-FFF2-40B4-BE49-F238E27FC236}">
                    <a16:creationId xmlns:a16="http://schemas.microsoft.com/office/drawing/2014/main" id="{0B2A707F-F861-419F-8207-3EBE1CE8B022}"/>
                  </a:ext>
                </a:extLst>
              </p:cNvPr>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 name="Google Shape;15;p1">
                <a:extLst>
                  <a:ext uri="{FF2B5EF4-FFF2-40B4-BE49-F238E27FC236}">
                    <a16:creationId xmlns:a16="http://schemas.microsoft.com/office/drawing/2014/main" id="{A5AD47D7-81CE-4684-A552-9F4C5078B369}"/>
                  </a:ext>
                </a:extLst>
              </p:cNvPr>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 name="Google Shape;16;p1">
                <a:extLst>
                  <a:ext uri="{FF2B5EF4-FFF2-40B4-BE49-F238E27FC236}">
                    <a16:creationId xmlns:a16="http://schemas.microsoft.com/office/drawing/2014/main" id="{D5F9240E-C017-4A48-864D-EEDC503F20FA}"/>
                  </a:ext>
                </a:extLst>
              </p:cNvPr>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pic>
        <p:nvPicPr>
          <p:cNvPr id="15" name="Picture 14" descr="A picture containing drawing, room&#10;&#10;Description automatically generated">
            <a:extLst>
              <a:ext uri="{FF2B5EF4-FFF2-40B4-BE49-F238E27FC236}">
                <a16:creationId xmlns:a16="http://schemas.microsoft.com/office/drawing/2014/main" id="{112BA48C-229D-4401-9041-11D83E101F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16" name="Slide Number Placeholder 5">
            <a:extLst>
              <a:ext uri="{FF2B5EF4-FFF2-40B4-BE49-F238E27FC236}">
                <a16:creationId xmlns:a16="http://schemas.microsoft.com/office/drawing/2014/main" id="{537AE7C1-19F1-4527-A5B1-91D29B01AD45}"/>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
        <p:nvSpPr>
          <p:cNvPr id="17" name="Google Shape;21;p2">
            <a:extLst>
              <a:ext uri="{FF2B5EF4-FFF2-40B4-BE49-F238E27FC236}">
                <a16:creationId xmlns:a16="http://schemas.microsoft.com/office/drawing/2014/main" id="{3B61B51F-1193-443B-98E0-09EBCC1D492B}"/>
              </a:ext>
            </a:extLst>
          </p:cNvPr>
          <p:cNvSpPr txBox="1">
            <a:spLocks noGrp="1"/>
          </p:cNvSpPr>
          <p:nvPr>
            <p:ph type="ctrTitle"/>
          </p:nvPr>
        </p:nvSpPr>
        <p:spPr>
          <a:xfrm>
            <a:off x="2515200" y="2369480"/>
            <a:ext cx="7161600" cy="2281600"/>
          </a:xfrm>
          <a:prstGeom prst="rect">
            <a:avLst/>
          </a:prstGeom>
        </p:spPr>
        <p:txBody>
          <a:bodyPr spcFirstLastPara="1" wrap="square" lIns="0" tIns="0" rIns="0" bIns="0" anchor="ctr" anchorCtr="0">
            <a:noAutofit/>
          </a:bodyPr>
          <a:lstStyle>
            <a:lvl1pPr lvl="0" algn="ctr" rtl="0">
              <a:lnSpc>
                <a:spcPct val="80000"/>
              </a:lnSpc>
              <a:spcBef>
                <a:spcPts val="0"/>
              </a:spcBef>
              <a:spcAft>
                <a:spcPts val="0"/>
              </a:spcAft>
              <a:buClr>
                <a:schemeClr val="lt1"/>
              </a:buClr>
              <a:buSzPts val="6000"/>
              <a:buNone/>
              <a:defRPr sz="6000">
                <a:solidFill>
                  <a:schemeClr val="tx1"/>
                </a:solidFill>
                <a:latin typeface="Arial" panose="020B0604020202020204" pitchFamily="34" charset="0"/>
                <a:cs typeface="Arial" panose="020B0604020202020204" pitchFamily="34" charset="0"/>
              </a:defRPr>
            </a:lvl1pPr>
            <a:lvl2pPr lvl="1" algn="ctr" rtl="0">
              <a:lnSpc>
                <a:spcPct val="80000"/>
              </a:lnSpc>
              <a:spcBef>
                <a:spcPts val="0"/>
              </a:spcBef>
              <a:spcAft>
                <a:spcPts val="0"/>
              </a:spcAft>
              <a:buClr>
                <a:schemeClr val="lt1"/>
              </a:buClr>
              <a:buSzPts val="6000"/>
              <a:buNone/>
              <a:defRPr sz="8000">
                <a:solidFill>
                  <a:schemeClr val="lt1"/>
                </a:solidFill>
              </a:defRPr>
            </a:lvl2pPr>
            <a:lvl3pPr lvl="2" algn="ctr" rtl="0">
              <a:lnSpc>
                <a:spcPct val="80000"/>
              </a:lnSpc>
              <a:spcBef>
                <a:spcPts val="0"/>
              </a:spcBef>
              <a:spcAft>
                <a:spcPts val="0"/>
              </a:spcAft>
              <a:buClr>
                <a:schemeClr val="lt1"/>
              </a:buClr>
              <a:buSzPts val="6000"/>
              <a:buNone/>
              <a:defRPr sz="8000">
                <a:solidFill>
                  <a:schemeClr val="lt1"/>
                </a:solidFill>
              </a:defRPr>
            </a:lvl3pPr>
            <a:lvl4pPr lvl="3" algn="ctr" rtl="0">
              <a:lnSpc>
                <a:spcPct val="80000"/>
              </a:lnSpc>
              <a:spcBef>
                <a:spcPts val="0"/>
              </a:spcBef>
              <a:spcAft>
                <a:spcPts val="0"/>
              </a:spcAft>
              <a:buClr>
                <a:schemeClr val="lt1"/>
              </a:buClr>
              <a:buSzPts val="6000"/>
              <a:buNone/>
              <a:defRPr sz="8000">
                <a:solidFill>
                  <a:schemeClr val="lt1"/>
                </a:solidFill>
              </a:defRPr>
            </a:lvl4pPr>
            <a:lvl5pPr lvl="4" algn="ctr" rtl="0">
              <a:lnSpc>
                <a:spcPct val="80000"/>
              </a:lnSpc>
              <a:spcBef>
                <a:spcPts val="0"/>
              </a:spcBef>
              <a:spcAft>
                <a:spcPts val="0"/>
              </a:spcAft>
              <a:buClr>
                <a:schemeClr val="lt1"/>
              </a:buClr>
              <a:buSzPts val="6000"/>
              <a:buNone/>
              <a:defRPr sz="8000">
                <a:solidFill>
                  <a:schemeClr val="lt1"/>
                </a:solidFill>
              </a:defRPr>
            </a:lvl5pPr>
            <a:lvl6pPr lvl="5" algn="ctr" rtl="0">
              <a:lnSpc>
                <a:spcPct val="80000"/>
              </a:lnSpc>
              <a:spcBef>
                <a:spcPts val="0"/>
              </a:spcBef>
              <a:spcAft>
                <a:spcPts val="0"/>
              </a:spcAft>
              <a:buClr>
                <a:schemeClr val="lt1"/>
              </a:buClr>
              <a:buSzPts val="6000"/>
              <a:buNone/>
              <a:defRPr sz="8000">
                <a:solidFill>
                  <a:schemeClr val="lt1"/>
                </a:solidFill>
              </a:defRPr>
            </a:lvl6pPr>
            <a:lvl7pPr lvl="6" algn="ctr" rtl="0">
              <a:lnSpc>
                <a:spcPct val="80000"/>
              </a:lnSpc>
              <a:spcBef>
                <a:spcPts val="0"/>
              </a:spcBef>
              <a:spcAft>
                <a:spcPts val="0"/>
              </a:spcAft>
              <a:buClr>
                <a:schemeClr val="lt1"/>
              </a:buClr>
              <a:buSzPts val="6000"/>
              <a:buNone/>
              <a:defRPr sz="8000">
                <a:solidFill>
                  <a:schemeClr val="lt1"/>
                </a:solidFill>
              </a:defRPr>
            </a:lvl7pPr>
            <a:lvl8pPr lvl="7" algn="ctr" rtl="0">
              <a:lnSpc>
                <a:spcPct val="80000"/>
              </a:lnSpc>
              <a:spcBef>
                <a:spcPts val="0"/>
              </a:spcBef>
              <a:spcAft>
                <a:spcPts val="0"/>
              </a:spcAft>
              <a:buClr>
                <a:schemeClr val="lt1"/>
              </a:buClr>
              <a:buSzPts val="6000"/>
              <a:buNone/>
              <a:defRPr sz="8000">
                <a:solidFill>
                  <a:schemeClr val="lt1"/>
                </a:solidFill>
              </a:defRPr>
            </a:lvl8pPr>
            <a:lvl9pPr lvl="8" algn="ctr" rtl="0">
              <a:lnSpc>
                <a:spcPct val="80000"/>
              </a:lnSpc>
              <a:spcBef>
                <a:spcPts val="0"/>
              </a:spcBef>
              <a:spcAft>
                <a:spcPts val="0"/>
              </a:spcAft>
              <a:buClr>
                <a:schemeClr val="lt1"/>
              </a:buClr>
              <a:buSzPts val="6000"/>
              <a:buNone/>
              <a:defRPr sz="8000">
                <a:solidFill>
                  <a:schemeClr val="lt1"/>
                </a:solidFill>
              </a:defRPr>
            </a:lvl9pPr>
          </a:lstStyle>
          <a:p>
            <a:endParaRPr dirty="0"/>
          </a:p>
        </p:txBody>
      </p:sp>
    </p:spTree>
    <p:extLst>
      <p:ext uri="{BB962C8B-B14F-4D97-AF65-F5344CB8AC3E}">
        <p14:creationId xmlns:p14="http://schemas.microsoft.com/office/powerpoint/2010/main" val="2057988933"/>
      </p:ext>
    </p:extLst>
  </p:cSld>
  <p:clrMapOvr>
    <a:masterClrMapping/>
  </p:clrMapOvr>
  <p:transition spd="slow">
    <p:push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title" preserve="1">
  <p:cSld name="Title">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2025467" y="1523549"/>
            <a:ext cx="9252000" cy="1546400"/>
          </a:xfrm>
          <a:prstGeom prst="rect">
            <a:avLst/>
          </a:prstGeom>
        </p:spPr>
        <p:txBody>
          <a:bodyPr spcFirstLastPara="1" wrap="square" lIns="0" tIns="0" rIns="0" bIns="0" anchor="b" anchorCtr="0">
            <a:noAutofit/>
          </a:bodyPr>
          <a:lstStyle>
            <a:lvl1pPr lvl="0" rtl="0">
              <a:spcBef>
                <a:spcPts val="0"/>
              </a:spcBef>
              <a:spcAft>
                <a:spcPts val="0"/>
              </a:spcAft>
              <a:buSzPts val="3200"/>
              <a:buNone/>
              <a:defRPr sz="54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15" name="Google Shape;15;p3"/>
          <p:cNvSpPr txBox="1">
            <a:spLocks noGrp="1"/>
          </p:cNvSpPr>
          <p:nvPr>
            <p:ph type="subTitle" idx="1"/>
          </p:nvPr>
        </p:nvSpPr>
        <p:spPr>
          <a:xfrm>
            <a:off x="2025467" y="3039987"/>
            <a:ext cx="9252000" cy="1046400"/>
          </a:xfrm>
          <a:prstGeom prst="rect">
            <a:avLst/>
          </a:prstGeom>
        </p:spPr>
        <p:txBody>
          <a:bodyPr spcFirstLastPara="1" wrap="square" lIns="0" tIns="0" rIns="0" bIns="0" anchor="t" anchorCtr="0">
            <a:noAutofit/>
          </a:bodyPr>
          <a:lstStyle>
            <a:lvl1pPr lvl="0" rtl="0">
              <a:spcBef>
                <a:spcPts val="0"/>
              </a:spcBef>
              <a:spcAft>
                <a:spcPts val="0"/>
              </a:spcAft>
              <a:buSzPts val="22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Tree>
    <p:extLst>
      <p:ext uri="{BB962C8B-B14F-4D97-AF65-F5344CB8AC3E}">
        <p14:creationId xmlns:p14="http://schemas.microsoft.com/office/powerpoint/2010/main" val="4151515936"/>
      </p:ext>
    </p:extLst>
  </p:cSld>
  <p:clrMapOvr>
    <a:masterClrMapping/>
  </p:clrMapOvr>
  <p:transition spd="slow">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1 column" type="tx" preserve="1">
  <p:cSld name="Title + 1 column">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1882367" y="173024"/>
            <a:ext cx="9175493" cy="1143200"/>
          </a:xfrm>
          <a:prstGeom prst="rect">
            <a:avLst/>
          </a:prstGeom>
        </p:spPr>
        <p:txBody>
          <a:bodyPr spcFirstLastPara="1" wrap="square" lIns="0" tIns="0" rIns="0" bIns="0" anchor="b" anchorCtr="0">
            <a:noAutofit/>
          </a:bodyPr>
          <a:lstStyle>
            <a:lvl1pPr lvl="0">
              <a:spcBef>
                <a:spcPts val="0"/>
              </a:spcBef>
              <a:spcAft>
                <a:spcPts val="0"/>
              </a:spcAft>
              <a:buSzPts val="3200"/>
              <a:buNone/>
              <a:defRPr sz="5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
        <p:nvSpPr>
          <p:cNvPr id="21" name="Google Shape;21;p5"/>
          <p:cNvSpPr txBox="1">
            <a:spLocks noGrp="1"/>
          </p:cNvSpPr>
          <p:nvPr>
            <p:ph type="body" idx="1"/>
          </p:nvPr>
        </p:nvSpPr>
        <p:spPr>
          <a:xfrm>
            <a:off x="1882367" y="1717275"/>
            <a:ext cx="9175493" cy="43616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Tree>
    <p:extLst>
      <p:ext uri="{BB962C8B-B14F-4D97-AF65-F5344CB8AC3E}">
        <p14:creationId xmlns:p14="http://schemas.microsoft.com/office/powerpoint/2010/main" val="563874925"/>
      </p:ext>
    </p:extLst>
  </p:cSld>
  <p:clrMapOvr>
    <a:masterClrMapping/>
  </p:clrMapOvr>
  <p:transition spd="slow">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2 columns" preserve="1" userDrawn="1">
  <p:cSld name="Title + 2 columns">
    <p:spTree>
      <p:nvGrpSpPr>
        <p:cNvPr id="1" name="Shape 23"/>
        <p:cNvGrpSpPr/>
        <p:nvPr/>
      </p:nvGrpSpPr>
      <p:grpSpPr>
        <a:xfrm>
          <a:off x="0" y="0"/>
          <a:ext cx="0" cy="0"/>
          <a:chOff x="0" y="0"/>
          <a:chExt cx="0" cy="0"/>
        </a:xfrm>
      </p:grpSpPr>
      <p:sp>
        <p:nvSpPr>
          <p:cNvPr id="26" name="Google Shape;26;p6"/>
          <p:cNvSpPr txBox="1">
            <a:spLocks noGrp="1"/>
          </p:cNvSpPr>
          <p:nvPr>
            <p:ph type="body" idx="2"/>
          </p:nvPr>
        </p:nvSpPr>
        <p:spPr>
          <a:xfrm>
            <a:off x="6677651" y="1717267"/>
            <a:ext cx="4380210" cy="43148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
        <p:nvSpPr>
          <p:cNvPr id="6" name="Google Shape;26;p6">
            <a:extLst>
              <a:ext uri="{FF2B5EF4-FFF2-40B4-BE49-F238E27FC236}">
                <a16:creationId xmlns:a16="http://schemas.microsoft.com/office/drawing/2014/main" id="{632A1D77-C0AB-499B-88EC-3AF5AA0BFA89}"/>
              </a:ext>
            </a:extLst>
          </p:cNvPr>
          <p:cNvSpPr txBox="1">
            <a:spLocks noGrp="1"/>
          </p:cNvSpPr>
          <p:nvPr>
            <p:ph type="body" idx="10"/>
          </p:nvPr>
        </p:nvSpPr>
        <p:spPr>
          <a:xfrm>
            <a:off x="1882366" y="1717267"/>
            <a:ext cx="4380211" cy="4314800"/>
          </a:xfrm>
          <a:prstGeom prst="rect">
            <a:avLst/>
          </a:prstGeom>
        </p:spPr>
        <p:txBody>
          <a:bodyPr spcFirstLastPara="1" wrap="square" lIns="0" tIns="0" rIns="0" bIns="0" anchor="t" anchorCtr="0">
            <a:noAutofit/>
          </a:bodyPr>
          <a:lstStyle>
            <a:lvl1pPr marL="609585" lvl="0" indent="-491054">
              <a:spcBef>
                <a:spcPts val="0"/>
              </a:spcBef>
              <a:spcAft>
                <a:spcPts val="0"/>
              </a:spcAft>
              <a:buSzPts val="2200"/>
              <a:buChar char="•"/>
              <a:defRPr/>
            </a:lvl1pPr>
            <a:lvl2pPr marL="1219170" lvl="1" indent="-491054">
              <a:spcBef>
                <a:spcPts val="0"/>
              </a:spcBef>
              <a:spcAft>
                <a:spcPts val="0"/>
              </a:spcAft>
              <a:buSzPts val="2200"/>
              <a:buChar char="•"/>
              <a:defRPr/>
            </a:lvl2pPr>
            <a:lvl3pPr marL="1828754" lvl="2" indent="-491054">
              <a:spcBef>
                <a:spcPts val="0"/>
              </a:spcBef>
              <a:spcAft>
                <a:spcPts val="0"/>
              </a:spcAft>
              <a:buSzPts val="2200"/>
              <a:buChar char="•"/>
              <a:defRPr/>
            </a:lvl3pPr>
            <a:lvl4pPr marL="2438339" lvl="3" indent="-491054">
              <a:spcBef>
                <a:spcPts val="0"/>
              </a:spcBef>
              <a:spcAft>
                <a:spcPts val="0"/>
              </a:spcAft>
              <a:buSzPts val="2200"/>
              <a:buChar char="•"/>
              <a:defRPr/>
            </a:lvl4pPr>
            <a:lvl5pPr marL="3047924" lvl="4" indent="-491054">
              <a:spcBef>
                <a:spcPts val="0"/>
              </a:spcBef>
              <a:spcAft>
                <a:spcPts val="0"/>
              </a:spcAft>
              <a:buSzPts val="2200"/>
              <a:buChar char="•"/>
              <a:defRPr/>
            </a:lvl5pPr>
            <a:lvl6pPr marL="3657509" lvl="5" indent="-491054">
              <a:spcBef>
                <a:spcPts val="0"/>
              </a:spcBef>
              <a:spcAft>
                <a:spcPts val="0"/>
              </a:spcAft>
              <a:buSzPts val="2200"/>
              <a:buChar char="•"/>
              <a:defRPr/>
            </a:lvl6pPr>
            <a:lvl7pPr marL="4267093" lvl="6" indent="-491054">
              <a:spcBef>
                <a:spcPts val="0"/>
              </a:spcBef>
              <a:spcAft>
                <a:spcPts val="0"/>
              </a:spcAft>
              <a:buSzPts val="2200"/>
              <a:buChar char="•"/>
              <a:defRPr/>
            </a:lvl7pPr>
            <a:lvl8pPr marL="4876678" lvl="7" indent="-491054">
              <a:spcBef>
                <a:spcPts val="0"/>
              </a:spcBef>
              <a:spcAft>
                <a:spcPts val="0"/>
              </a:spcAft>
              <a:buSzPts val="2200"/>
              <a:buChar char="•"/>
              <a:defRPr/>
            </a:lvl8pPr>
            <a:lvl9pPr marL="5486263" lvl="8" indent="-491054">
              <a:spcBef>
                <a:spcPts val="0"/>
              </a:spcBef>
              <a:spcAft>
                <a:spcPts val="0"/>
              </a:spcAft>
              <a:buSzPts val="2200"/>
              <a:buChar char="•"/>
              <a:defRPr/>
            </a:lvl9pPr>
          </a:lstStyle>
          <a:p>
            <a:endParaRPr dirty="0"/>
          </a:p>
        </p:txBody>
      </p:sp>
      <p:sp>
        <p:nvSpPr>
          <p:cNvPr id="7" name="Google Shape;20;p5">
            <a:extLst>
              <a:ext uri="{FF2B5EF4-FFF2-40B4-BE49-F238E27FC236}">
                <a16:creationId xmlns:a16="http://schemas.microsoft.com/office/drawing/2014/main" id="{E9DD5CC6-E1E6-4E12-9683-BC79DCC3704C}"/>
              </a:ext>
            </a:extLst>
          </p:cNvPr>
          <p:cNvSpPr txBox="1">
            <a:spLocks noGrp="1"/>
          </p:cNvSpPr>
          <p:nvPr>
            <p:ph type="title"/>
          </p:nvPr>
        </p:nvSpPr>
        <p:spPr>
          <a:xfrm>
            <a:off x="1882367" y="173024"/>
            <a:ext cx="9175493" cy="1143200"/>
          </a:xfrm>
          <a:prstGeom prst="rect">
            <a:avLst/>
          </a:prstGeom>
        </p:spPr>
        <p:txBody>
          <a:bodyPr spcFirstLastPara="1" wrap="square" lIns="0" tIns="0" rIns="0" bIns="0" anchor="b" anchorCtr="0">
            <a:noAutofit/>
          </a:bodyPr>
          <a:lstStyle>
            <a:lvl1pPr lvl="0">
              <a:spcBef>
                <a:spcPts val="0"/>
              </a:spcBef>
              <a:spcAft>
                <a:spcPts val="0"/>
              </a:spcAft>
              <a:buSzPts val="3200"/>
              <a:buNone/>
              <a:defRPr sz="5400"/>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dirty="0"/>
          </a:p>
        </p:txBody>
      </p:sp>
    </p:spTree>
    <p:extLst>
      <p:ext uri="{BB962C8B-B14F-4D97-AF65-F5344CB8AC3E}">
        <p14:creationId xmlns:p14="http://schemas.microsoft.com/office/powerpoint/2010/main" val="3366587226"/>
      </p:ext>
    </p:extLst>
  </p:cSld>
  <p:clrMapOvr>
    <a:masterClrMapping/>
  </p:clrMapOvr>
  <p:transition spd="slow">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9.xml"/><Relationship Id="rId7" Type="http://schemas.openxmlformats.org/officeDocument/2006/relationships/image" Target="../media/image3.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1.xml"/><Relationship Id="rId7" Type="http://schemas.openxmlformats.org/officeDocument/2006/relationships/image" Target="../media/image5.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6.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12192000" cy="6858000"/>
            <a:chOff x="0" y="0"/>
            <a:chExt cx="9144000" cy="5143500"/>
          </a:xfrm>
        </p:grpSpPr>
        <p:pic>
          <p:nvPicPr>
            <p:cNvPr id="7" name="Google Shape;7;p1"/>
            <p:cNvPicPr preferRelativeResize="0"/>
            <p:nvPr/>
          </p:nvPicPr>
          <p:blipFill rotWithShape="1">
            <a:blip r:embed="rId8">
              <a:alphaModFix/>
            </a:blip>
            <a:srcRect/>
            <a:stretch/>
          </p:blipFill>
          <p:spPr>
            <a:xfrm>
              <a:off x="0" y="0"/>
              <a:ext cx="9144000" cy="5143500"/>
            </a:xfrm>
            <a:prstGeom prst="rect">
              <a:avLst/>
            </a:prstGeom>
            <a:noFill/>
            <a:ln>
              <a:noFill/>
            </a:ln>
          </p:spPr>
        </p:pic>
        <p:grpSp>
          <p:nvGrpSpPr>
            <p:cNvPr id="8" name="Google Shape;8;p1"/>
            <p:cNvGrpSpPr/>
            <p:nvPr/>
          </p:nvGrpSpPr>
          <p:grpSpPr>
            <a:xfrm>
              <a:off x="0" y="566400"/>
              <a:ext cx="9144000" cy="4015149"/>
              <a:chOff x="0" y="566400"/>
              <a:chExt cx="9144000" cy="4015149"/>
            </a:xfrm>
          </p:grpSpPr>
          <p:sp>
            <p:nvSpPr>
              <p:cNvPr id="9" name="Google Shape;9;p1"/>
              <p:cNvSpPr/>
              <p:nvPr/>
            </p:nvSpPr>
            <p:spPr>
              <a:xfrm>
                <a:off x="0" y="566400"/>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 name="Google Shape;10;p1"/>
              <p:cNvSpPr/>
              <p:nvPr/>
            </p:nvSpPr>
            <p:spPr>
              <a:xfrm>
                <a:off x="0" y="1138664"/>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 name="Google Shape;11;p1"/>
              <p:cNvSpPr/>
              <p:nvPr/>
            </p:nvSpPr>
            <p:spPr>
              <a:xfrm>
                <a:off x="0" y="2283193"/>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 name="Google Shape;12;p1"/>
              <p:cNvSpPr/>
              <p:nvPr/>
            </p:nvSpPr>
            <p:spPr>
              <a:xfrm>
                <a:off x="0" y="2855457"/>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 name="Google Shape;13;p1"/>
              <p:cNvSpPr/>
              <p:nvPr/>
            </p:nvSpPr>
            <p:spPr>
              <a:xfrm>
                <a:off x="0" y="3427721"/>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 name="Google Shape;14;p1"/>
              <p:cNvSpPr/>
              <p:nvPr/>
            </p:nvSpPr>
            <p:spPr>
              <a:xfrm>
                <a:off x="0" y="3999985"/>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1"/>
              <p:cNvSpPr/>
              <p:nvPr/>
            </p:nvSpPr>
            <p:spPr>
              <a:xfrm>
                <a:off x="0" y="4572249"/>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16;p1"/>
              <p:cNvSpPr/>
              <p:nvPr/>
            </p:nvSpPr>
            <p:spPr>
              <a:xfrm>
                <a:off x="0" y="1710928"/>
                <a:ext cx="9144000" cy="9300"/>
              </a:xfrm>
              <a:prstGeom prst="rect">
                <a:avLst/>
              </a:prstGeom>
              <a:solidFill>
                <a:srgbClr val="30485C">
                  <a:alpha val="12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pic>
        <p:nvPicPr>
          <p:cNvPr id="20" name="Picture 19" descr="A picture containing drawing, room&#10;&#10;Description automatically generated">
            <a:extLst>
              <a:ext uri="{FF2B5EF4-FFF2-40B4-BE49-F238E27FC236}">
                <a16:creationId xmlns:a16="http://schemas.microsoft.com/office/drawing/2014/main" id="{184D0CC9-8B13-4A15-A421-19ED710147D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22" name="Slide Number Placeholder 5">
            <a:extLst>
              <a:ext uri="{FF2B5EF4-FFF2-40B4-BE49-F238E27FC236}">
                <a16:creationId xmlns:a16="http://schemas.microsoft.com/office/drawing/2014/main" id="{5546A5A6-C3AC-4EAD-B3EC-3101E60A39ED}"/>
              </a:ext>
            </a:extLst>
          </p:cNvPr>
          <p:cNvSpPr txBox="1">
            <a:spLocks/>
          </p:cNvSpPr>
          <p:nvPr userDrawn="1"/>
        </p:nvSpPr>
        <p:spPr>
          <a:xfrm>
            <a:off x="349987" y="6479926"/>
            <a:ext cx="2601031"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pPr algn="l"/>
              <a:t>‹#›</a:t>
            </a:fld>
            <a:r>
              <a:rPr lang="en-US" dirty="0"/>
              <a:t> | © Copyright Kriha Boucek LLC</a:t>
            </a:r>
          </a:p>
        </p:txBody>
      </p:sp>
      <p:sp>
        <p:nvSpPr>
          <p:cNvPr id="5" name="Text Placeholder 4">
            <a:extLst>
              <a:ext uri="{FF2B5EF4-FFF2-40B4-BE49-F238E27FC236}">
                <a16:creationId xmlns:a16="http://schemas.microsoft.com/office/drawing/2014/main" id="{F600B62A-DA2B-4448-8C13-E931AF30949C}"/>
              </a:ext>
            </a:extLst>
          </p:cNvPr>
          <p:cNvSpPr>
            <a:spLocks noGrp="1"/>
          </p:cNvSpPr>
          <p:nvPr>
            <p:ph type="body" idx="1"/>
          </p:nvPr>
        </p:nvSpPr>
        <p:spPr>
          <a:xfrm>
            <a:off x="1073888" y="1522800"/>
            <a:ext cx="10013002" cy="4654163"/>
          </a:xfrm>
          <a:prstGeom prst="rect">
            <a:avLst/>
          </a:prstGeom>
        </p:spPr>
        <p:txBody>
          <a:bodyPr vert="horz" lIns="91440" tIns="45720" rIns="91440" bIns="45720" rtlCol="0">
            <a:normAutofit/>
          </a:bodyPr>
          <a:lstStyle/>
          <a:p>
            <a:pPr lvl="0"/>
            <a:endParaRPr lang="en-US" dirty="0"/>
          </a:p>
        </p:txBody>
      </p:sp>
      <p:sp>
        <p:nvSpPr>
          <p:cNvPr id="23" name="Title Placeholder 22">
            <a:extLst>
              <a:ext uri="{FF2B5EF4-FFF2-40B4-BE49-F238E27FC236}">
                <a16:creationId xmlns:a16="http://schemas.microsoft.com/office/drawing/2014/main" id="{26F33120-C90E-4184-B222-C20D6A794D97}"/>
              </a:ext>
            </a:extLst>
          </p:cNvPr>
          <p:cNvSpPr>
            <a:spLocks noGrp="1"/>
          </p:cNvSpPr>
          <p:nvPr>
            <p:ph type="title"/>
          </p:nvPr>
        </p:nvSpPr>
        <p:spPr>
          <a:xfrm>
            <a:off x="1073888" y="365125"/>
            <a:ext cx="10013002" cy="827663"/>
          </a:xfrm>
          <a:prstGeom prst="rect">
            <a:avLst/>
          </a:prstGeom>
        </p:spPr>
        <p:txBody>
          <a:bodyPr vert="horz" lIns="91440" tIns="45720" rIns="91440" bIns="45720" rtlCol="0" anchor="ctr">
            <a:noAutofit/>
          </a:bodyPr>
          <a:lstStyle/>
          <a:p>
            <a:endParaRPr lang="en-US" dirty="0"/>
          </a:p>
        </p:txBody>
      </p:sp>
    </p:spTree>
    <p:extLst>
      <p:ext uri="{BB962C8B-B14F-4D97-AF65-F5344CB8AC3E}">
        <p14:creationId xmlns:p14="http://schemas.microsoft.com/office/powerpoint/2010/main" val="4129787714"/>
      </p:ext>
    </p:extLst>
  </p:cSld>
  <p:clrMap bg1="lt1" tx1="dk1" bg2="dk2" tx2="lt2" accent1="accent1" accent2="accent2" accent3="accent3" accent4="accent4" accent5="accent5" accent6="accent6" hlink="hlink" folHlink="folHlink"/>
  <p:sldLayoutIdLst>
    <p:sldLayoutId id="2147483725" r:id="rId1"/>
    <p:sldLayoutId id="2147483664" r:id="rId2"/>
    <p:sldLayoutId id="2147483665" r:id="rId3"/>
    <p:sldLayoutId id="2147483666" r:id="rId4"/>
    <p:sldLayoutId id="2147483669" r:id="rId5"/>
    <p:sldLayoutId id="2147483736" r:id="rId6"/>
  </p:sldLayoutIdLst>
  <p:transition spd="slow">
    <p:push dir="r"/>
  </p:transition>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a:blip r:embed="rId7">
            <a:alphaModFix/>
          </a:blip>
          <a:stretch>
            <a:fillRect/>
          </a:stretch>
        </a:blipFill>
        <a:effectLst/>
      </p:bgPr>
    </p:bg>
    <p:spTree>
      <p:nvGrpSpPr>
        <p:cNvPr id="1" name="Shape 5"/>
        <p:cNvGrpSpPr/>
        <p:nvPr/>
      </p:nvGrpSpPr>
      <p:grpSpPr>
        <a:xfrm>
          <a:off x="0" y="0"/>
          <a:ext cx="0" cy="0"/>
          <a:chOff x="0" y="0"/>
          <a:chExt cx="0" cy="0"/>
        </a:xfrm>
      </p:grpSpPr>
      <p:pic>
        <p:nvPicPr>
          <p:cNvPr id="10" name="Picture 9" descr="A picture containing drawing, room&#10;&#10;Description automatically generated">
            <a:extLst>
              <a:ext uri="{FF2B5EF4-FFF2-40B4-BE49-F238E27FC236}">
                <a16:creationId xmlns:a16="http://schemas.microsoft.com/office/drawing/2014/main" id="{6EEA7946-0812-4E63-8C03-4EA9BC334C2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2" name="Title Placeholder 1">
            <a:extLst>
              <a:ext uri="{FF2B5EF4-FFF2-40B4-BE49-F238E27FC236}">
                <a16:creationId xmlns:a16="http://schemas.microsoft.com/office/drawing/2014/main" id="{50803515-E508-433D-86F4-D3973CC166FF}"/>
              </a:ext>
            </a:extLst>
          </p:cNvPr>
          <p:cNvSpPr>
            <a:spLocks noGrp="1"/>
          </p:cNvSpPr>
          <p:nvPr>
            <p:ph type="title"/>
          </p:nvPr>
        </p:nvSpPr>
        <p:spPr>
          <a:xfrm>
            <a:off x="1754371" y="371196"/>
            <a:ext cx="9599429" cy="1157537"/>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84133925-4332-4441-886D-524617CFED03}"/>
              </a:ext>
            </a:extLst>
          </p:cNvPr>
          <p:cNvSpPr>
            <a:spLocks noGrp="1"/>
          </p:cNvSpPr>
          <p:nvPr>
            <p:ph type="body" idx="1"/>
          </p:nvPr>
        </p:nvSpPr>
        <p:spPr>
          <a:xfrm>
            <a:off x="1754372" y="1679937"/>
            <a:ext cx="9599428" cy="4369989"/>
          </a:xfrm>
          <a:prstGeom prst="rect">
            <a:avLst/>
          </a:prstGeom>
        </p:spPr>
        <p:txBody>
          <a:bodyPr vert="horz" lIns="91440" tIns="45720" rIns="91440" bIns="45720" rtlCol="0">
            <a:normAutofit/>
          </a:bodyPr>
          <a:lstStyle/>
          <a:p>
            <a:pPr lvl="0"/>
            <a:r>
              <a:rPr lang="en-US" dirty="0"/>
              <a:t>Click to edit Master text styles</a:t>
            </a:r>
          </a:p>
          <a:p>
            <a:pPr lvl="0"/>
            <a:endParaRPr lang="en-US" dirty="0"/>
          </a:p>
          <a:p>
            <a:pPr lvl="0"/>
            <a:endParaRPr lang="en-US" dirty="0"/>
          </a:p>
          <a:p>
            <a:pPr lvl="1"/>
            <a:r>
              <a:rPr lang="en-US" dirty="0"/>
              <a:t>Second level</a:t>
            </a:r>
          </a:p>
          <a:p>
            <a:pPr lvl="2"/>
            <a:endParaRPr lang="en-US" dirty="0"/>
          </a:p>
          <a:p>
            <a:pPr lvl="2"/>
            <a:endParaRPr lang="en-US" dirty="0"/>
          </a:p>
          <a:p>
            <a:pPr lvl="2"/>
            <a:r>
              <a:rPr lang="en-US" dirty="0"/>
              <a:t>Third level</a:t>
            </a:r>
          </a:p>
          <a:p>
            <a:pPr lvl="3"/>
            <a:endParaRPr lang="en-US" dirty="0"/>
          </a:p>
          <a:p>
            <a:pPr lvl="3"/>
            <a:endParaRPr lang="en-US" dirty="0"/>
          </a:p>
          <a:p>
            <a:pPr lvl="3"/>
            <a:r>
              <a:rPr lang="en-US" dirty="0"/>
              <a:t>Fourth level </a:t>
            </a:r>
          </a:p>
          <a:p>
            <a:pPr lvl="4"/>
            <a:endParaRPr lang="en-US" dirty="0"/>
          </a:p>
          <a:p>
            <a:pPr lvl="4"/>
            <a:endParaRPr lang="en-US" dirty="0"/>
          </a:p>
          <a:p>
            <a:pPr lvl="4"/>
            <a:r>
              <a:rPr lang="en-US" dirty="0"/>
              <a:t>Fifth level</a:t>
            </a:r>
          </a:p>
        </p:txBody>
      </p:sp>
      <p:sp>
        <p:nvSpPr>
          <p:cNvPr id="12" name="Slide Number Placeholder 5">
            <a:extLst>
              <a:ext uri="{FF2B5EF4-FFF2-40B4-BE49-F238E27FC236}">
                <a16:creationId xmlns:a16="http://schemas.microsoft.com/office/drawing/2014/main" id="{E42B5FC0-3C77-441C-92B7-1AE088DFA5FB}"/>
              </a:ext>
            </a:extLst>
          </p:cNvPr>
          <p:cNvSpPr txBox="1">
            <a:spLocks/>
          </p:cNvSpPr>
          <p:nvPr userDrawn="1"/>
        </p:nvSpPr>
        <p:spPr>
          <a:xfrm>
            <a:off x="349987" y="6479926"/>
            <a:ext cx="2601031"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pPr algn="l"/>
              <a:t>‹#›</a:t>
            </a:fld>
            <a:r>
              <a:rPr lang="en-US" dirty="0"/>
              <a:t> | © Copyright Kriha Boucek LLC</a:t>
            </a:r>
          </a:p>
        </p:txBody>
      </p:sp>
    </p:spTree>
    <p:extLst>
      <p:ext uri="{BB962C8B-B14F-4D97-AF65-F5344CB8AC3E}">
        <p14:creationId xmlns:p14="http://schemas.microsoft.com/office/powerpoint/2010/main" val="2201927276"/>
      </p:ext>
    </p:extLst>
  </p:cSld>
  <p:clrMap bg1="lt1" tx1="dk1" bg2="dk2" tx2="lt2" accent1="accent1" accent2="accent2" accent3="accent3" accent4="accent4" accent5="accent5" accent6="accent6" hlink="hlink" folHlink="folHlink"/>
  <p:sldLayoutIdLst>
    <p:sldLayoutId id="2147483696" r:id="rId1"/>
    <p:sldLayoutId id="2147483698" r:id="rId2"/>
    <p:sldLayoutId id="2147483699" r:id="rId3"/>
    <p:sldLayoutId id="2147483700" r:id="rId4"/>
    <p:sldLayoutId id="2147483703" r:id="rId5"/>
  </p:sldLayoutIdLst>
  <p:transition spd="slow">
    <p:push dir="r"/>
  </p:transition>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4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marR="0" lvl="0"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7" y="-31"/>
            <a:ext cx="12191729" cy="6857837"/>
            <a:chOff x="239950" y="872550"/>
            <a:chExt cx="7042900" cy="3961625"/>
          </a:xfrm>
        </p:grpSpPr>
        <p:sp>
          <p:nvSpPr>
            <p:cNvPr id="7" name="Google Shape;7;p1"/>
            <p:cNvSpPr/>
            <p:nvPr/>
          </p:nvSpPr>
          <p:spPr>
            <a:xfrm>
              <a:off x="239950" y="872550"/>
              <a:ext cx="7042900" cy="3961625"/>
            </a:xfrm>
            <a:custGeom>
              <a:avLst/>
              <a:gdLst/>
              <a:ahLst/>
              <a:cxnLst/>
              <a:rect l="l" t="t" r="r" b="b"/>
              <a:pathLst>
                <a:path w="281716" h="158465" fill="none" extrusionOk="0">
                  <a:moveTo>
                    <a:pt x="0" y="0"/>
                  </a:moveTo>
                  <a:lnTo>
                    <a:pt x="281715" y="0"/>
                  </a:lnTo>
                  <a:lnTo>
                    <a:pt x="281715" y="158464"/>
                  </a:lnTo>
                  <a:lnTo>
                    <a:pt x="0" y="158464"/>
                  </a:lnTo>
                  <a:lnTo>
                    <a:pt x="0" y="0"/>
                  </a:lnTo>
                  <a:close/>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 name="Google Shape;8;p1"/>
            <p:cNvSpPr/>
            <p:nvPr/>
          </p:nvSpPr>
          <p:spPr>
            <a:xfrm>
              <a:off x="239950" y="47617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 name="Google Shape;9;p1"/>
            <p:cNvSpPr/>
            <p:nvPr/>
          </p:nvSpPr>
          <p:spPr>
            <a:xfrm>
              <a:off x="239950" y="4690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 name="Google Shape;10;p1"/>
            <p:cNvSpPr/>
            <p:nvPr/>
          </p:nvSpPr>
          <p:spPr>
            <a:xfrm>
              <a:off x="239950" y="46177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 name="Google Shape;11;p1"/>
            <p:cNvSpPr/>
            <p:nvPr/>
          </p:nvSpPr>
          <p:spPr>
            <a:xfrm>
              <a:off x="239950" y="4546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 name="Google Shape;12;p1"/>
            <p:cNvSpPr/>
            <p:nvPr/>
          </p:nvSpPr>
          <p:spPr>
            <a:xfrm>
              <a:off x="239950" y="44737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 name="Google Shape;13;p1"/>
            <p:cNvSpPr/>
            <p:nvPr/>
          </p:nvSpPr>
          <p:spPr>
            <a:xfrm>
              <a:off x="239950" y="4402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 name="Google Shape;14;p1"/>
            <p:cNvSpPr/>
            <p:nvPr/>
          </p:nvSpPr>
          <p:spPr>
            <a:xfrm>
              <a:off x="239950" y="43297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 name="Google Shape;15;p1"/>
            <p:cNvSpPr/>
            <p:nvPr/>
          </p:nvSpPr>
          <p:spPr>
            <a:xfrm>
              <a:off x="239950" y="4258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6" name="Google Shape;16;p1"/>
            <p:cNvSpPr/>
            <p:nvPr/>
          </p:nvSpPr>
          <p:spPr>
            <a:xfrm>
              <a:off x="239950" y="41858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7" name="Google Shape;17;p1"/>
            <p:cNvSpPr/>
            <p:nvPr/>
          </p:nvSpPr>
          <p:spPr>
            <a:xfrm>
              <a:off x="239950" y="4114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8" name="Google Shape;18;p1"/>
            <p:cNvSpPr/>
            <p:nvPr/>
          </p:nvSpPr>
          <p:spPr>
            <a:xfrm>
              <a:off x="239950" y="40418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9" name="Google Shape;19;p1"/>
            <p:cNvSpPr/>
            <p:nvPr/>
          </p:nvSpPr>
          <p:spPr>
            <a:xfrm>
              <a:off x="239950" y="39693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0" name="Google Shape;20;p1"/>
            <p:cNvSpPr/>
            <p:nvPr/>
          </p:nvSpPr>
          <p:spPr>
            <a:xfrm>
              <a:off x="239950" y="38978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1"/>
            <p:cNvSpPr/>
            <p:nvPr/>
          </p:nvSpPr>
          <p:spPr>
            <a:xfrm>
              <a:off x="239950" y="38254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2" name="Google Shape;22;p1"/>
            <p:cNvSpPr/>
            <p:nvPr/>
          </p:nvSpPr>
          <p:spPr>
            <a:xfrm>
              <a:off x="239950" y="37538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3" name="Google Shape;23;p1"/>
            <p:cNvSpPr/>
            <p:nvPr/>
          </p:nvSpPr>
          <p:spPr>
            <a:xfrm>
              <a:off x="239950" y="36814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4" name="Google Shape;24;p1"/>
            <p:cNvSpPr/>
            <p:nvPr/>
          </p:nvSpPr>
          <p:spPr>
            <a:xfrm>
              <a:off x="239950" y="36099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5" name="Google Shape;25;p1"/>
            <p:cNvSpPr/>
            <p:nvPr/>
          </p:nvSpPr>
          <p:spPr>
            <a:xfrm>
              <a:off x="239950" y="35374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6" name="Google Shape;26;p1"/>
            <p:cNvSpPr/>
            <p:nvPr/>
          </p:nvSpPr>
          <p:spPr>
            <a:xfrm>
              <a:off x="239950" y="34659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7" name="Google Shape;27;p1"/>
            <p:cNvSpPr/>
            <p:nvPr/>
          </p:nvSpPr>
          <p:spPr>
            <a:xfrm>
              <a:off x="239950" y="33934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8" name="Google Shape;28;p1"/>
            <p:cNvSpPr/>
            <p:nvPr/>
          </p:nvSpPr>
          <p:spPr>
            <a:xfrm>
              <a:off x="239950" y="33219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9" name="Google Shape;29;p1"/>
            <p:cNvSpPr/>
            <p:nvPr/>
          </p:nvSpPr>
          <p:spPr>
            <a:xfrm>
              <a:off x="239950" y="32495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0" name="Google Shape;30;p1"/>
            <p:cNvSpPr/>
            <p:nvPr/>
          </p:nvSpPr>
          <p:spPr>
            <a:xfrm>
              <a:off x="239950" y="31770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1" name="Google Shape;31;p1"/>
            <p:cNvSpPr/>
            <p:nvPr/>
          </p:nvSpPr>
          <p:spPr>
            <a:xfrm>
              <a:off x="239950" y="31055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2" name="Google Shape;32;p1"/>
            <p:cNvSpPr/>
            <p:nvPr/>
          </p:nvSpPr>
          <p:spPr>
            <a:xfrm>
              <a:off x="239950" y="3033100"/>
              <a:ext cx="7042900" cy="0"/>
            </a:xfrm>
            <a:custGeom>
              <a:avLst/>
              <a:gdLst/>
              <a:ahLst/>
              <a:cxnLst/>
              <a:rect l="l" t="t" r="r" b="b"/>
              <a:pathLst>
                <a:path w="281716"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3" name="Google Shape;33;p1"/>
            <p:cNvSpPr/>
            <p:nvPr/>
          </p:nvSpPr>
          <p:spPr>
            <a:xfrm>
              <a:off x="239950" y="296155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4" name="Google Shape;34;p1"/>
            <p:cNvSpPr/>
            <p:nvPr/>
          </p:nvSpPr>
          <p:spPr>
            <a:xfrm>
              <a:off x="239950" y="28891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1"/>
            <p:cNvSpPr/>
            <p:nvPr/>
          </p:nvSpPr>
          <p:spPr>
            <a:xfrm>
              <a:off x="239950" y="281757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6" name="Google Shape;36;p1"/>
            <p:cNvSpPr/>
            <p:nvPr/>
          </p:nvSpPr>
          <p:spPr>
            <a:xfrm>
              <a:off x="239950" y="27451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7" name="Google Shape;37;p1"/>
            <p:cNvSpPr/>
            <p:nvPr/>
          </p:nvSpPr>
          <p:spPr>
            <a:xfrm>
              <a:off x="239950" y="2673600"/>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1"/>
            <p:cNvSpPr/>
            <p:nvPr/>
          </p:nvSpPr>
          <p:spPr>
            <a:xfrm>
              <a:off x="239950" y="26011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9" name="Google Shape;39;p1"/>
            <p:cNvSpPr/>
            <p:nvPr/>
          </p:nvSpPr>
          <p:spPr>
            <a:xfrm>
              <a:off x="239950" y="2529625"/>
              <a:ext cx="7042900" cy="25"/>
            </a:xfrm>
            <a:custGeom>
              <a:avLst/>
              <a:gdLst/>
              <a:ahLst/>
              <a:cxnLst/>
              <a:rect l="l" t="t" r="r" b="b"/>
              <a:pathLst>
                <a:path w="281716" h="1" fill="none" extrusionOk="0">
                  <a:moveTo>
                    <a:pt x="0" y="1"/>
                  </a:moveTo>
                  <a:lnTo>
                    <a:pt x="281715" y="1"/>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0" name="Google Shape;40;p1"/>
            <p:cNvSpPr/>
            <p:nvPr/>
          </p:nvSpPr>
          <p:spPr>
            <a:xfrm>
              <a:off x="239950" y="24572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1" name="Google Shape;41;p1"/>
            <p:cNvSpPr/>
            <p:nvPr/>
          </p:nvSpPr>
          <p:spPr>
            <a:xfrm>
              <a:off x="239950" y="23847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2" name="Google Shape;42;p1"/>
            <p:cNvSpPr/>
            <p:nvPr/>
          </p:nvSpPr>
          <p:spPr>
            <a:xfrm>
              <a:off x="239950" y="23132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3" name="Google Shape;43;p1"/>
            <p:cNvSpPr/>
            <p:nvPr/>
          </p:nvSpPr>
          <p:spPr>
            <a:xfrm>
              <a:off x="239950" y="22407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4" name="Google Shape;44;p1"/>
            <p:cNvSpPr/>
            <p:nvPr/>
          </p:nvSpPr>
          <p:spPr>
            <a:xfrm>
              <a:off x="239950" y="21692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5" name="Google Shape;45;p1"/>
            <p:cNvSpPr/>
            <p:nvPr/>
          </p:nvSpPr>
          <p:spPr>
            <a:xfrm>
              <a:off x="239950" y="20968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6" name="Google Shape;46;p1"/>
            <p:cNvSpPr/>
            <p:nvPr/>
          </p:nvSpPr>
          <p:spPr>
            <a:xfrm>
              <a:off x="239950" y="20252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7" name="Google Shape;47;p1"/>
            <p:cNvSpPr/>
            <p:nvPr/>
          </p:nvSpPr>
          <p:spPr>
            <a:xfrm>
              <a:off x="239950" y="19528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8" name="Google Shape;48;p1"/>
            <p:cNvSpPr/>
            <p:nvPr/>
          </p:nvSpPr>
          <p:spPr>
            <a:xfrm>
              <a:off x="239950" y="18813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49" name="Google Shape;49;p1"/>
            <p:cNvSpPr/>
            <p:nvPr/>
          </p:nvSpPr>
          <p:spPr>
            <a:xfrm>
              <a:off x="239950" y="18088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0" name="Google Shape;50;p1"/>
            <p:cNvSpPr/>
            <p:nvPr/>
          </p:nvSpPr>
          <p:spPr>
            <a:xfrm>
              <a:off x="239950" y="17373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1" name="Google Shape;51;p1"/>
            <p:cNvSpPr/>
            <p:nvPr/>
          </p:nvSpPr>
          <p:spPr>
            <a:xfrm>
              <a:off x="239950" y="16648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1"/>
            <p:cNvSpPr/>
            <p:nvPr/>
          </p:nvSpPr>
          <p:spPr>
            <a:xfrm>
              <a:off x="239950" y="15924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3" name="Google Shape;53;p1"/>
            <p:cNvSpPr/>
            <p:nvPr/>
          </p:nvSpPr>
          <p:spPr>
            <a:xfrm>
              <a:off x="239950" y="15209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4" name="Google Shape;54;p1"/>
            <p:cNvSpPr/>
            <p:nvPr/>
          </p:nvSpPr>
          <p:spPr>
            <a:xfrm>
              <a:off x="239950" y="14484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5" name="Google Shape;55;p1"/>
            <p:cNvSpPr/>
            <p:nvPr/>
          </p:nvSpPr>
          <p:spPr>
            <a:xfrm>
              <a:off x="239950" y="13769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6" name="Google Shape;56;p1"/>
            <p:cNvSpPr/>
            <p:nvPr/>
          </p:nvSpPr>
          <p:spPr>
            <a:xfrm>
              <a:off x="239950" y="13044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7" name="Google Shape;57;p1"/>
            <p:cNvSpPr/>
            <p:nvPr/>
          </p:nvSpPr>
          <p:spPr>
            <a:xfrm>
              <a:off x="239950" y="123295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8" name="Google Shape;58;p1"/>
            <p:cNvSpPr/>
            <p:nvPr/>
          </p:nvSpPr>
          <p:spPr>
            <a:xfrm>
              <a:off x="239950" y="11605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9" name="Google Shape;59;p1"/>
            <p:cNvSpPr/>
            <p:nvPr/>
          </p:nvSpPr>
          <p:spPr>
            <a:xfrm>
              <a:off x="239950" y="108897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0" name="Google Shape;60;p1"/>
            <p:cNvSpPr/>
            <p:nvPr/>
          </p:nvSpPr>
          <p:spPr>
            <a:xfrm>
              <a:off x="239950" y="1016525"/>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1" name="Google Shape;61;p1"/>
            <p:cNvSpPr/>
            <p:nvPr/>
          </p:nvSpPr>
          <p:spPr>
            <a:xfrm>
              <a:off x="239950" y="945000"/>
              <a:ext cx="7042900" cy="25"/>
            </a:xfrm>
            <a:custGeom>
              <a:avLst/>
              <a:gdLst/>
              <a:ahLst/>
              <a:cxnLst/>
              <a:rect l="l" t="t" r="r" b="b"/>
              <a:pathLst>
                <a:path w="281716" h="1" fill="none" extrusionOk="0">
                  <a:moveTo>
                    <a:pt x="0" y="0"/>
                  </a:moveTo>
                  <a:lnTo>
                    <a:pt x="281715" y="0"/>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2" name="Google Shape;62;p1"/>
            <p:cNvSpPr/>
            <p:nvPr/>
          </p:nvSpPr>
          <p:spPr>
            <a:xfrm>
              <a:off x="7210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3" name="Google Shape;63;p1"/>
            <p:cNvSpPr/>
            <p:nvPr/>
          </p:nvSpPr>
          <p:spPr>
            <a:xfrm>
              <a:off x="7137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4" name="Google Shape;64;p1"/>
            <p:cNvSpPr/>
            <p:nvPr/>
          </p:nvSpPr>
          <p:spPr>
            <a:xfrm>
              <a:off x="70645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5" name="Google Shape;65;p1"/>
            <p:cNvSpPr/>
            <p:nvPr/>
          </p:nvSpPr>
          <p:spPr>
            <a:xfrm>
              <a:off x="69921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6" name="Google Shape;66;p1"/>
            <p:cNvSpPr/>
            <p:nvPr/>
          </p:nvSpPr>
          <p:spPr>
            <a:xfrm>
              <a:off x="69196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7" name="Google Shape;67;p1"/>
            <p:cNvSpPr/>
            <p:nvPr/>
          </p:nvSpPr>
          <p:spPr>
            <a:xfrm>
              <a:off x="6847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8" name="Google Shape;68;p1"/>
            <p:cNvSpPr/>
            <p:nvPr/>
          </p:nvSpPr>
          <p:spPr>
            <a:xfrm>
              <a:off x="6774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69" name="Google Shape;69;p1"/>
            <p:cNvSpPr/>
            <p:nvPr/>
          </p:nvSpPr>
          <p:spPr>
            <a:xfrm>
              <a:off x="6702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0" name="Google Shape;70;p1"/>
            <p:cNvSpPr/>
            <p:nvPr/>
          </p:nvSpPr>
          <p:spPr>
            <a:xfrm>
              <a:off x="66289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1" name="Google Shape;71;p1"/>
            <p:cNvSpPr/>
            <p:nvPr/>
          </p:nvSpPr>
          <p:spPr>
            <a:xfrm>
              <a:off x="65565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2" name="Google Shape;72;p1"/>
            <p:cNvSpPr/>
            <p:nvPr/>
          </p:nvSpPr>
          <p:spPr>
            <a:xfrm>
              <a:off x="64840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3" name="Google Shape;73;p1"/>
            <p:cNvSpPr/>
            <p:nvPr/>
          </p:nvSpPr>
          <p:spPr>
            <a:xfrm>
              <a:off x="6411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4" name="Google Shape;74;p1"/>
            <p:cNvSpPr/>
            <p:nvPr/>
          </p:nvSpPr>
          <p:spPr>
            <a:xfrm>
              <a:off x="633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 name="Google Shape;75;p1"/>
            <p:cNvSpPr/>
            <p:nvPr/>
          </p:nvSpPr>
          <p:spPr>
            <a:xfrm>
              <a:off x="6266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 name="Google Shape;76;p1"/>
            <p:cNvSpPr/>
            <p:nvPr/>
          </p:nvSpPr>
          <p:spPr>
            <a:xfrm>
              <a:off x="61933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7" name="Google Shape;77;p1"/>
            <p:cNvSpPr/>
            <p:nvPr/>
          </p:nvSpPr>
          <p:spPr>
            <a:xfrm>
              <a:off x="61209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8" name="Google Shape;78;p1"/>
            <p:cNvSpPr/>
            <p:nvPr/>
          </p:nvSpPr>
          <p:spPr>
            <a:xfrm>
              <a:off x="60484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9" name="Google Shape;79;p1"/>
            <p:cNvSpPr/>
            <p:nvPr/>
          </p:nvSpPr>
          <p:spPr>
            <a:xfrm>
              <a:off x="5976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0" name="Google Shape;80;p1"/>
            <p:cNvSpPr/>
            <p:nvPr/>
          </p:nvSpPr>
          <p:spPr>
            <a:xfrm>
              <a:off x="5903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1" name="Google Shape;81;p1"/>
            <p:cNvSpPr/>
            <p:nvPr/>
          </p:nvSpPr>
          <p:spPr>
            <a:xfrm>
              <a:off x="58302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2" name="Google Shape;82;p1"/>
            <p:cNvSpPr/>
            <p:nvPr/>
          </p:nvSpPr>
          <p:spPr>
            <a:xfrm>
              <a:off x="57577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3" name="Google Shape;83;p1"/>
            <p:cNvSpPr/>
            <p:nvPr/>
          </p:nvSpPr>
          <p:spPr>
            <a:xfrm>
              <a:off x="56853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4" name="Google Shape;84;p1"/>
            <p:cNvSpPr/>
            <p:nvPr/>
          </p:nvSpPr>
          <p:spPr>
            <a:xfrm>
              <a:off x="56129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5" name="Google Shape;85;p1"/>
            <p:cNvSpPr/>
            <p:nvPr/>
          </p:nvSpPr>
          <p:spPr>
            <a:xfrm>
              <a:off x="5540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6" name="Google Shape;86;p1"/>
            <p:cNvSpPr/>
            <p:nvPr/>
          </p:nvSpPr>
          <p:spPr>
            <a:xfrm>
              <a:off x="5468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7" name="Google Shape;87;p1"/>
            <p:cNvSpPr/>
            <p:nvPr/>
          </p:nvSpPr>
          <p:spPr>
            <a:xfrm>
              <a:off x="53946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8" name="Google Shape;88;p1"/>
            <p:cNvSpPr/>
            <p:nvPr/>
          </p:nvSpPr>
          <p:spPr>
            <a:xfrm>
              <a:off x="53222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89" name="Google Shape;89;p1"/>
            <p:cNvSpPr/>
            <p:nvPr/>
          </p:nvSpPr>
          <p:spPr>
            <a:xfrm>
              <a:off x="52497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0" name="Google Shape;90;p1"/>
            <p:cNvSpPr/>
            <p:nvPr/>
          </p:nvSpPr>
          <p:spPr>
            <a:xfrm>
              <a:off x="5177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1" name="Google Shape;91;p1"/>
            <p:cNvSpPr/>
            <p:nvPr/>
          </p:nvSpPr>
          <p:spPr>
            <a:xfrm>
              <a:off x="510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2" name="Google Shape;92;p1"/>
            <p:cNvSpPr/>
            <p:nvPr/>
          </p:nvSpPr>
          <p:spPr>
            <a:xfrm>
              <a:off x="5032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3" name="Google Shape;93;p1"/>
            <p:cNvSpPr/>
            <p:nvPr/>
          </p:nvSpPr>
          <p:spPr>
            <a:xfrm>
              <a:off x="49590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1"/>
            <p:cNvSpPr/>
            <p:nvPr/>
          </p:nvSpPr>
          <p:spPr>
            <a:xfrm>
              <a:off x="48866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5" name="Google Shape;95;p1"/>
            <p:cNvSpPr/>
            <p:nvPr/>
          </p:nvSpPr>
          <p:spPr>
            <a:xfrm>
              <a:off x="48141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6" name="Google Shape;96;p1"/>
            <p:cNvSpPr/>
            <p:nvPr/>
          </p:nvSpPr>
          <p:spPr>
            <a:xfrm>
              <a:off x="4741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1"/>
            <p:cNvSpPr/>
            <p:nvPr/>
          </p:nvSpPr>
          <p:spPr>
            <a:xfrm>
              <a:off x="4669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8" name="Google Shape;98;p1"/>
            <p:cNvSpPr/>
            <p:nvPr/>
          </p:nvSpPr>
          <p:spPr>
            <a:xfrm>
              <a:off x="4596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9" name="Google Shape;99;p1"/>
            <p:cNvSpPr/>
            <p:nvPr/>
          </p:nvSpPr>
          <p:spPr>
            <a:xfrm>
              <a:off x="45234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0" name="Google Shape;100;p1"/>
            <p:cNvSpPr/>
            <p:nvPr/>
          </p:nvSpPr>
          <p:spPr>
            <a:xfrm>
              <a:off x="44510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1" name="Google Shape;101;p1"/>
            <p:cNvSpPr/>
            <p:nvPr/>
          </p:nvSpPr>
          <p:spPr>
            <a:xfrm>
              <a:off x="43785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2" name="Google Shape;102;p1"/>
            <p:cNvSpPr/>
            <p:nvPr/>
          </p:nvSpPr>
          <p:spPr>
            <a:xfrm>
              <a:off x="4306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3" name="Google Shape;103;p1"/>
            <p:cNvSpPr/>
            <p:nvPr/>
          </p:nvSpPr>
          <p:spPr>
            <a:xfrm>
              <a:off x="4233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4" name="Google Shape;104;p1"/>
            <p:cNvSpPr/>
            <p:nvPr/>
          </p:nvSpPr>
          <p:spPr>
            <a:xfrm>
              <a:off x="41603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5" name="Google Shape;105;p1"/>
            <p:cNvSpPr/>
            <p:nvPr/>
          </p:nvSpPr>
          <p:spPr>
            <a:xfrm>
              <a:off x="40878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6" name="Google Shape;106;p1"/>
            <p:cNvSpPr/>
            <p:nvPr/>
          </p:nvSpPr>
          <p:spPr>
            <a:xfrm>
              <a:off x="40154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7" name="Google Shape;107;p1"/>
            <p:cNvSpPr/>
            <p:nvPr/>
          </p:nvSpPr>
          <p:spPr>
            <a:xfrm>
              <a:off x="3942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8" name="Google Shape;108;p1"/>
            <p:cNvSpPr/>
            <p:nvPr/>
          </p:nvSpPr>
          <p:spPr>
            <a:xfrm>
              <a:off x="38705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09" name="Google Shape;109;p1"/>
            <p:cNvSpPr/>
            <p:nvPr/>
          </p:nvSpPr>
          <p:spPr>
            <a:xfrm>
              <a:off x="3798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0" name="Google Shape;110;p1"/>
            <p:cNvSpPr/>
            <p:nvPr/>
          </p:nvSpPr>
          <p:spPr>
            <a:xfrm>
              <a:off x="37247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1" name="Google Shape;111;p1"/>
            <p:cNvSpPr/>
            <p:nvPr/>
          </p:nvSpPr>
          <p:spPr>
            <a:xfrm>
              <a:off x="36522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2" name="Google Shape;112;p1"/>
            <p:cNvSpPr/>
            <p:nvPr/>
          </p:nvSpPr>
          <p:spPr>
            <a:xfrm>
              <a:off x="35798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3" name="Google Shape;113;p1"/>
            <p:cNvSpPr/>
            <p:nvPr/>
          </p:nvSpPr>
          <p:spPr>
            <a:xfrm>
              <a:off x="3507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4" name="Google Shape;114;p1"/>
            <p:cNvSpPr/>
            <p:nvPr/>
          </p:nvSpPr>
          <p:spPr>
            <a:xfrm>
              <a:off x="3434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5" name="Google Shape;115;p1"/>
            <p:cNvSpPr/>
            <p:nvPr/>
          </p:nvSpPr>
          <p:spPr>
            <a:xfrm>
              <a:off x="3362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6" name="Google Shape;116;p1"/>
            <p:cNvSpPr/>
            <p:nvPr/>
          </p:nvSpPr>
          <p:spPr>
            <a:xfrm>
              <a:off x="32891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7" name="Google Shape;117;p1"/>
            <p:cNvSpPr/>
            <p:nvPr/>
          </p:nvSpPr>
          <p:spPr>
            <a:xfrm>
              <a:off x="32166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8" name="Google Shape;118;p1"/>
            <p:cNvSpPr/>
            <p:nvPr/>
          </p:nvSpPr>
          <p:spPr>
            <a:xfrm>
              <a:off x="31442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19" name="Google Shape;119;p1"/>
            <p:cNvSpPr/>
            <p:nvPr/>
          </p:nvSpPr>
          <p:spPr>
            <a:xfrm>
              <a:off x="3071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0" name="Google Shape;120;p1"/>
            <p:cNvSpPr/>
            <p:nvPr/>
          </p:nvSpPr>
          <p:spPr>
            <a:xfrm>
              <a:off x="2999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1" name="Google Shape;121;p1"/>
            <p:cNvSpPr/>
            <p:nvPr/>
          </p:nvSpPr>
          <p:spPr>
            <a:xfrm>
              <a:off x="292595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2" name="Google Shape;122;p1"/>
            <p:cNvSpPr/>
            <p:nvPr/>
          </p:nvSpPr>
          <p:spPr>
            <a:xfrm>
              <a:off x="28535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3" name="Google Shape;123;p1"/>
            <p:cNvSpPr/>
            <p:nvPr/>
          </p:nvSpPr>
          <p:spPr>
            <a:xfrm>
              <a:off x="27810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4" name="Google Shape;124;p1"/>
            <p:cNvSpPr/>
            <p:nvPr/>
          </p:nvSpPr>
          <p:spPr>
            <a:xfrm>
              <a:off x="27086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5" name="Google Shape;125;p1"/>
            <p:cNvSpPr/>
            <p:nvPr/>
          </p:nvSpPr>
          <p:spPr>
            <a:xfrm>
              <a:off x="2636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6" name="Google Shape;126;p1"/>
            <p:cNvSpPr/>
            <p:nvPr/>
          </p:nvSpPr>
          <p:spPr>
            <a:xfrm>
              <a:off x="2563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7" name="Google Shape;127;p1"/>
            <p:cNvSpPr/>
            <p:nvPr/>
          </p:nvSpPr>
          <p:spPr>
            <a:xfrm>
              <a:off x="24903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8" name="Google Shape;128;p1"/>
            <p:cNvSpPr/>
            <p:nvPr/>
          </p:nvSpPr>
          <p:spPr>
            <a:xfrm>
              <a:off x="24179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29" name="Google Shape;129;p1"/>
            <p:cNvSpPr/>
            <p:nvPr/>
          </p:nvSpPr>
          <p:spPr>
            <a:xfrm>
              <a:off x="23454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0" name="Google Shape;130;p1"/>
            <p:cNvSpPr/>
            <p:nvPr/>
          </p:nvSpPr>
          <p:spPr>
            <a:xfrm>
              <a:off x="2273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1" name="Google Shape;131;p1"/>
            <p:cNvSpPr/>
            <p:nvPr/>
          </p:nvSpPr>
          <p:spPr>
            <a:xfrm>
              <a:off x="2200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2" name="Google Shape;132;p1"/>
            <p:cNvSpPr/>
            <p:nvPr/>
          </p:nvSpPr>
          <p:spPr>
            <a:xfrm>
              <a:off x="2128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3" name="Google Shape;133;p1"/>
            <p:cNvSpPr/>
            <p:nvPr/>
          </p:nvSpPr>
          <p:spPr>
            <a:xfrm>
              <a:off x="205477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4" name="Google Shape;134;p1"/>
            <p:cNvSpPr/>
            <p:nvPr/>
          </p:nvSpPr>
          <p:spPr>
            <a:xfrm>
              <a:off x="1982325"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5" name="Google Shape;135;p1"/>
            <p:cNvSpPr/>
            <p:nvPr/>
          </p:nvSpPr>
          <p:spPr>
            <a:xfrm>
              <a:off x="19098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6" name="Google Shape;136;p1"/>
            <p:cNvSpPr/>
            <p:nvPr/>
          </p:nvSpPr>
          <p:spPr>
            <a:xfrm>
              <a:off x="1837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7" name="Google Shape;137;p1"/>
            <p:cNvSpPr/>
            <p:nvPr/>
          </p:nvSpPr>
          <p:spPr>
            <a:xfrm>
              <a:off x="1764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8" name="Google Shape;138;p1"/>
            <p:cNvSpPr/>
            <p:nvPr/>
          </p:nvSpPr>
          <p:spPr>
            <a:xfrm>
              <a:off x="1692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9" name="Google Shape;139;p1"/>
            <p:cNvSpPr/>
            <p:nvPr/>
          </p:nvSpPr>
          <p:spPr>
            <a:xfrm>
              <a:off x="16191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0" name="Google Shape;140;p1"/>
            <p:cNvSpPr/>
            <p:nvPr/>
          </p:nvSpPr>
          <p:spPr>
            <a:xfrm>
              <a:off x="15467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1" name="Google Shape;141;p1"/>
            <p:cNvSpPr/>
            <p:nvPr/>
          </p:nvSpPr>
          <p:spPr>
            <a:xfrm>
              <a:off x="14742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2" name="Google Shape;142;p1"/>
            <p:cNvSpPr/>
            <p:nvPr/>
          </p:nvSpPr>
          <p:spPr>
            <a:xfrm>
              <a:off x="1401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3" name="Google Shape;143;p1"/>
            <p:cNvSpPr/>
            <p:nvPr/>
          </p:nvSpPr>
          <p:spPr>
            <a:xfrm>
              <a:off x="1329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4" name="Google Shape;144;p1"/>
            <p:cNvSpPr/>
            <p:nvPr/>
          </p:nvSpPr>
          <p:spPr>
            <a:xfrm>
              <a:off x="12560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5" name="Google Shape;145;p1"/>
            <p:cNvSpPr/>
            <p:nvPr/>
          </p:nvSpPr>
          <p:spPr>
            <a:xfrm>
              <a:off x="11835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6" name="Google Shape;146;p1"/>
            <p:cNvSpPr/>
            <p:nvPr/>
          </p:nvSpPr>
          <p:spPr>
            <a:xfrm>
              <a:off x="11111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7" name="Google Shape;147;p1"/>
            <p:cNvSpPr/>
            <p:nvPr/>
          </p:nvSpPr>
          <p:spPr>
            <a:xfrm>
              <a:off x="10387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8" name="Google Shape;148;p1"/>
            <p:cNvSpPr/>
            <p:nvPr/>
          </p:nvSpPr>
          <p:spPr>
            <a:xfrm>
              <a:off x="9662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49" name="Google Shape;149;p1"/>
            <p:cNvSpPr/>
            <p:nvPr/>
          </p:nvSpPr>
          <p:spPr>
            <a:xfrm>
              <a:off x="8938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0" name="Google Shape;150;p1"/>
            <p:cNvSpPr/>
            <p:nvPr/>
          </p:nvSpPr>
          <p:spPr>
            <a:xfrm>
              <a:off x="82042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1" name="Google Shape;151;p1"/>
            <p:cNvSpPr/>
            <p:nvPr/>
          </p:nvSpPr>
          <p:spPr>
            <a:xfrm>
              <a:off x="747975"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2" name="Google Shape;152;p1"/>
            <p:cNvSpPr/>
            <p:nvPr/>
          </p:nvSpPr>
          <p:spPr>
            <a:xfrm>
              <a:off x="6755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3" name="Google Shape;153;p1"/>
            <p:cNvSpPr/>
            <p:nvPr/>
          </p:nvSpPr>
          <p:spPr>
            <a:xfrm>
              <a:off x="6031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4" name="Google Shape;154;p1"/>
            <p:cNvSpPr/>
            <p:nvPr/>
          </p:nvSpPr>
          <p:spPr>
            <a:xfrm>
              <a:off x="5306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5" name="Google Shape;155;p1"/>
            <p:cNvSpPr/>
            <p:nvPr/>
          </p:nvSpPr>
          <p:spPr>
            <a:xfrm>
              <a:off x="458200" y="872550"/>
              <a:ext cx="25" cy="3961625"/>
            </a:xfrm>
            <a:custGeom>
              <a:avLst/>
              <a:gdLst/>
              <a:ahLst/>
              <a:cxnLst/>
              <a:rect l="l" t="t" r="r" b="b"/>
              <a:pathLst>
                <a:path w="1" h="158465" fill="none" extrusionOk="0">
                  <a:moveTo>
                    <a:pt x="1" y="0"/>
                  </a:moveTo>
                  <a:lnTo>
                    <a:pt x="1"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6" name="Google Shape;156;p1"/>
            <p:cNvSpPr/>
            <p:nvPr/>
          </p:nvSpPr>
          <p:spPr>
            <a:xfrm>
              <a:off x="38485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57" name="Google Shape;157;p1"/>
            <p:cNvSpPr/>
            <p:nvPr/>
          </p:nvSpPr>
          <p:spPr>
            <a:xfrm>
              <a:off x="312400" y="872550"/>
              <a:ext cx="25" cy="3961625"/>
            </a:xfrm>
            <a:custGeom>
              <a:avLst/>
              <a:gdLst/>
              <a:ahLst/>
              <a:cxnLst/>
              <a:rect l="l" t="t" r="r" b="b"/>
              <a:pathLst>
                <a:path w="1" h="158465" fill="none" extrusionOk="0">
                  <a:moveTo>
                    <a:pt x="0" y="0"/>
                  </a:moveTo>
                  <a:lnTo>
                    <a:pt x="0" y="158464"/>
                  </a:lnTo>
                </a:path>
              </a:pathLst>
            </a:custGeom>
            <a:noFill/>
            <a:ln w="9525" cap="rnd"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pic>
        <p:nvPicPr>
          <p:cNvPr id="161" name="Picture 160" descr="A picture containing drawing, room&#10;&#10;Description automatically generated">
            <a:extLst>
              <a:ext uri="{FF2B5EF4-FFF2-40B4-BE49-F238E27FC236}">
                <a16:creationId xmlns:a16="http://schemas.microsoft.com/office/drawing/2014/main" id="{92C69543-69F4-4FA1-91A0-61D0FEE5165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086890" y="5757234"/>
            <a:ext cx="979373" cy="971935"/>
          </a:xfrm>
          <a:prstGeom prst="rect">
            <a:avLst/>
          </a:prstGeom>
        </p:spPr>
      </p:pic>
      <p:sp>
        <p:nvSpPr>
          <p:cNvPr id="4" name="Title Placeholder 3">
            <a:extLst>
              <a:ext uri="{FF2B5EF4-FFF2-40B4-BE49-F238E27FC236}">
                <a16:creationId xmlns:a16="http://schemas.microsoft.com/office/drawing/2014/main" id="{1E3861A0-2B3F-4A0F-BCE2-BFFB516D4F9C}"/>
              </a:ext>
            </a:extLst>
          </p:cNvPr>
          <p:cNvSpPr>
            <a:spLocks noGrp="1"/>
          </p:cNvSpPr>
          <p:nvPr>
            <p:ph type="title"/>
          </p:nvPr>
        </p:nvSpPr>
        <p:spPr>
          <a:xfrm>
            <a:off x="997232" y="365125"/>
            <a:ext cx="9935613" cy="1325563"/>
          </a:xfrm>
          <a:prstGeom prst="rect">
            <a:avLst/>
          </a:prstGeom>
        </p:spPr>
        <p:txBody>
          <a:bodyPr vert="horz" lIns="91440" tIns="45720" rIns="91440" bIns="45720" rtlCol="0" anchor="ctr">
            <a:normAutofit/>
          </a:bodyPr>
          <a:lstStyle/>
          <a:p>
            <a:endParaRPr lang="en-US" dirty="0"/>
          </a:p>
        </p:txBody>
      </p:sp>
      <p:sp>
        <p:nvSpPr>
          <p:cNvPr id="5" name="Text Placeholder 4">
            <a:extLst>
              <a:ext uri="{FF2B5EF4-FFF2-40B4-BE49-F238E27FC236}">
                <a16:creationId xmlns:a16="http://schemas.microsoft.com/office/drawing/2014/main" id="{0B64BFE3-1622-4838-8D00-23B48714D0EF}"/>
              </a:ext>
            </a:extLst>
          </p:cNvPr>
          <p:cNvSpPr>
            <a:spLocks noGrp="1"/>
          </p:cNvSpPr>
          <p:nvPr>
            <p:ph type="body" idx="1"/>
          </p:nvPr>
        </p:nvSpPr>
        <p:spPr>
          <a:xfrm>
            <a:off x="997232" y="1825624"/>
            <a:ext cx="9935658" cy="4408261"/>
          </a:xfrm>
          <a:prstGeom prst="rect">
            <a:avLst/>
          </a:prstGeom>
        </p:spPr>
        <p:txBody>
          <a:bodyPr vert="horz" lIns="91440" tIns="45720" rIns="91440" bIns="45720" rtlCol="0">
            <a:normAutofit/>
          </a:bodyPr>
          <a:lstStyle/>
          <a:p>
            <a:pPr lvl="0"/>
            <a:endParaRPr lang="en-US" dirty="0"/>
          </a:p>
        </p:txBody>
      </p:sp>
      <p:sp>
        <p:nvSpPr>
          <p:cNvPr id="165" name="Slide Number Placeholder 5">
            <a:extLst>
              <a:ext uri="{FF2B5EF4-FFF2-40B4-BE49-F238E27FC236}">
                <a16:creationId xmlns:a16="http://schemas.microsoft.com/office/drawing/2014/main" id="{478269F0-2E14-458B-9F0E-260CFA07FC67}"/>
              </a:ext>
            </a:extLst>
          </p:cNvPr>
          <p:cNvSpPr txBox="1">
            <a:spLocks/>
          </p:cNvSpPr>
          <p:nvPr userDrawn="1"/>
        </p:nvSpPr>
        <p:spPr>
          <a:xfrm>
            <a:off x="349987" y="6479926"/>
            <a:ext cx="2601031"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pPr algn="l"/>
              <a:t>‹#›</a:t>
            </a:fld>
            <a:r>
              <a:rPr lang="en-US" dirty="0"/>
              <a:t> | © Copyright Kriha Boucek LLC</a:t>
            </a:r>
          </a:p>
        </p:txBody>
      </p:sp>
    </p:spTree>
    <p:extLst>
      <p:ext uri="{BB962C8B-B14F-4D97-AF65-F5344CB8AC3E}">
        <p14:creationId xmlns:p14="http://schemas.microsoft.com/office/powerpoint/2010/main" val="2052550180"/>
      </p:ext>
    </p:extLst>
  </p:cSld>
  <p:clrMap bg1="lt1" tx1="dk1" bg2="dk2" tx2="lt2" accent1="accent1" accent2="accent2" accent3="accent3" accent4="accent4" accent5="accent5" accent6="accent6" hlink="hlink" folHlink="folHlink"/>
  <p:sldLayoutIdLst>
    <p:sldLayoutId id="2147483685" r:id="rId1"/>
    <p:sldLayoutId id="2147483687" r:id="rId2"/>
    <p:sldLayoutId id="2147483688" r:id="rId3"/>
    <p:sldLayoutId id="2147483689" r:id="rId4"/>
    <p:sldLayoutId id="2147483693" r:id="rId5"/>
    <p:sldLayoutId id="2147483735" r:id="rId6"/>
    <p:sldLayoutId id="2147483737" r:id="rId7"/>
  </p:sldLayoutIdLst>
  <p:transition spd="slow">
    <p:push dir="r"/>
  </p:transition>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marR="0" lvl="0"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chemeClr val="accent4">
              <a:lumMod val="1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7">
            <a:alphaModFix/>
          </a:blip>
          <a:stretch>
            <a:fillRect/>
          </a:stretch>
        </p:blipFill>
        <p:spPr>
          <a:xfrm>
            <a:off x="1489" y="0"/>
            <a:ext cx="12189023" cy="6858000"/>
          </a:xfrm>
          <a:prstGeom prst="rect">
            <a:avLst/>
          </a:prstGeom>
          <a:noFill/>
          <a:ln>
            <a:noFill/>
          </a:ln>
        </p:spPr>
      </p:pic>
      <p:sp>
        <p:nvSpPr>
          <p:cNvPr id="7" name="Google Shape;7;p1"/>
          <p:cNvSpPr/>
          <p:nvPr/>
        </p:nvSpPr>
        <p:spPr>
          <a:xfrm>
            <a:off x="122267" y="128400"/>
            <a:ext cx="11954800" cy="65936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pic>
        <p:nvPicPr>
          <p:cNvPr id="5" name="Picture 4" descr="A close up of a logo&#10;&#10;Description automatically generated">
            <a:extLst>
              <a:ext uri="{FF2B5EF4-FFF2-40B4-BE49-F238E27FC236}">
                <a16:creationId xmlns:a16="http://schemas.microsoft.com/office/drawing/2014/main" id="{EF35C440-F0B7-4DB8-BEF6-66920A19330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090360" y="5742627"/>
            <a:ext cx="979373" cy="979373"/>
          </a:xfrm>
          <a:prstGeom prst="rect">
            <a:avLst/>
          </a:prstGeom>
        </p:spPr>
      </p:pic>
      <p:sp>
        <p:nvSpPr>
          <p:cNvPr id="12" name="Title Placeholder 11">
            <a:extLst>
              <a:ext uri="{FF2B5EF4-FFF2-40B4-BE49-F238E27FC236}">
                <a16:creationId xmlns:a16="http://schemas.microsoft.com/office/drawing/2014/main" id="{E85ECF95-4257-40E1-93B4-DF020677E275}"/>
              </a:ext>
            </a:extLst>
          </p:cNvPr>
          <p:cNvSpPr>
            <a:spLocks noGrp="1"/>
          </p:cNvSpPr>
          <p:nvPr>
            <p:ph type="title"/>
          </p:nvPr>
        </p:nvSpPr>
        <p:spPr>
          <a:xfrm>
            <a:off x="838200" y="365125"/>
            <a:ext cx="10138715" cy="1325563"/>
          </a:xfrm>
          <a:prstGeom prst="rect">
            <a:avLst/>
          </a:prstGeom>
        </p:spPr>
        <p:txBody>
          <a:bodyPr vert="horz" lIns="91440" tIns="45720" rIns="91440" bIns="45720" rtlCol="0" anchor="ctr">
            <a:normAutofit/>
          </a:bodyPr>
          <a:lstStyle/>
          <a:p>
            <a:endParaRPr lang="en-US" dirty="0"/>
          </a:p>
        </p:txBody>
      </p:sp>
      <p:sp>
        <p:nvSpPr>
          <p:cNvPr id="13" name="Text Placeholder 12">
            <a:extLst>
              <a:ext uri="{FF2B5EF4-FFF2-40B4-BE49-F238E27FC236}">
                <a16:creationId xmlns:a16="http://schemas.microsoft.com/office/drawing/2014/main" id="{95F08CB3-1E5D-484E-9681-CF81421D891E}"/>
              </a:ext>
            </a:extLst>
          </p:cNvPr>
          <p:cNvSpPr>
            <a:spLocks noGrp="1"/>
          </p:cNvSpPr>
          <p:nvPr>
            <p:ph type="body" idx="1"/>
          </p:nvPr>
        </p:nvSpPr>
        <p:spPr>
          <a:xfrm>
            <a:off x="838200" y="1825624"/>
            <a:ext cx="10138715" cy="4458217"/>
          </a:xfrm>
          <a:prstGeom prst="rect">
            <a:avLst/>
          </a:prstGeom>
        </p:spPr>
        <p:txBody>
          <a:bodyPr vert="horz" lIns="91440" tIns="45720" rIns="91440" bIns="45720" rtlCol="0">
            <a:normAutofit/>
          </a:bodyPr>
          <a:lstStyle/>
          <a:p>
            <a:pPr lvl="0"/>
            <a:r>
              <a:rPr lang="en-US" dirty="0"/>
              <a:t>Click to edit Master text styles</a:t>
            </a:r>
          </a:p>
        </p:txBody>
      </p:sp>
      <p:sp>
        <p:nvSpPr>
          <p:cNvPr id="14" name="Slide Number Placeholder 5">
            <a:extLst>
              <a:ext uri="{FF2B5EF4-FFF2-40B4-BE49-F238E27FC236}">
                <a16:creationId xmlns:a16="http://schemas.microsoft.com/office/drawing/2014/main" id="{A353AA49-61EB-4716-BA4F-012AE431E800}"/>
              </a:ext>
            </a:extLst>
          </p:cNvPr>
          <p:cNvSpPr txBox="1">
            <a:spLocks/>
          </p:cNvSpPr>
          <p:nvPr userDrawn="1"/>
        </p:nvSpPr>
        <p:spPr>
          <a:xfrm>
            <a:off x="349988" y="6458660"/>
            <a:ext cx="2609343" cy="31114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B6894335-F525-4914-9E22-99B7469D876C}" type="slidenum">
              <a:rPr lang="en-US" smtClean="0">
                <a:solidFill>
                  <a:schemeClr val="bg1"/>
                </a:solidFill>
              </a:rPr>
              <a:pPr algn="l"/>
              <a:t>‹#›</a:t>
            </a:fld>
            <a:r>
              <a:rPr lang="en-US" dirty="0">
                <a:solidFill>
                  <a:schemeClr val="bg1"/>
                </a:solidFill>
              </a:rPr>
              <a:t> | © Copyright Kriha Boucek LLC </a:t>
            </a:r>
          </a:p>
        </p:txBody>
      </p:sp>
    </p:spTree>
    <p:extLst>
      <p:ext uri="{BB962C8B-B14F-4D97-AF65-F5344CB8AC3E}">
        <p14:creationId xmlns:p14="http://schemas.microsoft.com/office/powerpoint/2010/main" val="78850114"/>
      </p:ext>
    </p:extLst>
  </p:cSld>
  <p:clrMap bg1="lt1" tx1="dk1" bg2="dk2" tx2="lt2" accent1="accent1" accent2="accent2" accent3="accent3" accent4="accent4" accent5="accent5" accent6="accent6" hlink="hlink" folHlink="folHlink"/>
  <p:sldLayoutIdLst>
    <p:sldLayoutId id="2147483705" r:id="rId1"/>
    <p:sldLayoutId id="2147483708" r:id="rId2"/>
    <p:sldLayoutId id="2147483709" r:id="rId3"/>
    <p:sldLayoutId id="2147483710" r:id="rId4"/>
    <p:sldLayoutId id="2147483713" r:id="rId5"/>
  </p:sldLayoutIdLst>
  <p:transition spd="slow">
    <p:push dir="r"/>
  </p:transition>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chemeClr val="bg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342900" marR="0" lvl="0" indent="-342900" algn="l" rtl="0">
        <a:lnSpc>
          <a:spcPct val="100000"/>
        </a:lnSpc>
        <a:spcBef>
          <a:spcPts val="0"/>
        </a:spcBef>
        <a:spcAft>
          <a:spcPts val="0"/>
        </a:spcAft>
        <a:buClr>
          <a:schemeClr val="bg1"/>
        </a:buClr>
        <a:buFont typeface="Arial" panose="020B0604020202020204" pitchFamily="34" charset="0"/>
        <a:buChar char="•"/>
        <a:defRPr sz="2000" b="0" i="0" u="none" strike="noStrike" cap="none">
          <a:solidFill>
            <a:schemeClr val="bg1"/>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chemeClr val="bg1"/>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a:extLst>
              <a:ext uri="{FF2B5EF4-FFF2-40B4-BE49-F238E27FC236}">
                <a16:creationId xmlns:a16="http://schemas.microsoft.com/office/drawing/2014/main" id="{554D81E1-37FC-4015-A19A-58B2B4AE1A26}"/>
              </a:ext>
            </a:extLst>
          </p:cNvPr>
          <p:cNvSpPr>
            <a:spLocks noGrp="1"/>
          </p:cNvSpPr>
          <p:nvPr>
            <p:ph type="title"/>
          </p:nvPr>
        </p:nvSpPr>
        <p:spPr>
          <a:xfrm>
            <a:off x="838200" y="1322055"/>
            <a:ext cx="10515600" cy="1325563"/>
          </a:xfrm>
          <a:prstGeom prst="rect">
            <a:avLst/>
          </a:prstGeom>
        </p:spPr>
        <p:txBody>
          <a:bodyPr vert="horz" lIns="91440" tIns="45720" rIns="91440" bIns="45720" rtlCol="0" anchor="ctr">
            <a:noAutofit/>
          </a:bodyPr>
          <a:lstStyle/>
          <a:p>
            <a:endParaRPr lang="en-US" dirty="0"/>
          </a:p>
        </p:txBody>
      </p:sp>
    </p:spTree>
    <p:extLst>
      <p:ext uri="{BB962C8B-B14F-4D97-AF65-F5344CB8AC3E}">
        <p14:creationId xmlns:p14="http://schemas.microsoft.com/office/powerpoint/2010/main" val="23753173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2" r:id="rId3"/>
    <p:sldLayoutId id="2147483723" r:id="rId4"/>
    <p:sldLayoutId id="2147483724" r:id="rId5"/>
    <p:sldLayoutId id="2147483716" r:id="rId6"/>
    <p:sldLayoutId id="2147483717" r:id="rId7"/>
    <p:sldLayoutId id="2147483726" r:id="rId8"/>
    <p:sldLayoutId id="2147483727" r:id="rId9"/>
  </p:sldLayoutIdLst>
  <p:transition spd="slow">
    <p:push dir="r"/>
  </p:transition>
  <p:txStyles>
    <p:titleStyle>
      <a:lvl1pPr algn="ctr"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204155362"/>
      </p:ext>
    </p:extLst>
  </p:cSld>
  <p:clrMap bg1="lt1" tx1="dk1" bg2="dk2" tx2="lt2" accent1="accent1" accent2="accent2" accent3="accent3" accent4="accent4" accent5="accent5" accent6="accent6" hlink="hlink" folHlink="folHlink"/>
  <p:sldLayoutIdLst>
    <p:sldLayoutId id="2147483733" r:id="rId1"/>
    <p:sldLayoutId id="2147483729" r:id="rId2"/>
    <p:sldLayoutId id="2147483730" r:id="rId3"/>
    <p:sldLayoutId id="2147483731" r:id="rId4"/>
    <p:sldLayoutId id="2147483732" r:id="rId5"/>
    <p:sldLayoutId id="2147483734" r:id="rId6"/>
  </p:sldLayoutIdLst>
  <p:transition spd="slow">
    <p:push dir="r"/>
  </p:transition>
  <p:hf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1pPr>
      <a:lvl2pPr marL="342900" marR="0" lvl="1"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hyperlink" Target="mailto:Stephanie@krihaboucek.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implicit.harvard.edu/implicit/"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trustandjustice.org/resources/intervention/implicit-bias"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govinfo.gov/content/pkg/STATUTE-86/pdf/STATUTE-86-Pg235.pdf" TargetMode="Externa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ilga.gov/legislation/ilcs/ilcs5.asp?ActID=2266&amp;ChapterID=6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C58560-8829-434F-8F12-123A3AE77943}"/>
              </a:ext>
            </a:extLst>
          </p:cNvPr>
          <p:cNvSpPr>
            <a:spLocks noGrp="1"/>
          </p:cNvSpPr>
          <p:nvPr>
            <p:ph type="body" sz="quarter" idx="13"/>
          </p:nvPr>
        </p:nvSpPr>
        <p:spPr>
          <a:xfrm>
            <a:off x="2436716" y="2419885"/>
            <a:ext cx="7318565" cy="1504950"/>
          </a:xfrm>
        </p:spPr>
        <p:txBody>
          <a:bodyPr/>
          <a:lstStyle/>
          <a:p>
            <a:r>
              <a:rPr lang="en-US" dirty="0"/>
              <a:t>Title IX Final Regulations: Training for Implementation</a:t>
            </a:r>
          </a:p>
        </p:txBody>
      </p:sp>
      <p:sp>
        <p:nvSpPr>
          <p:cNvPr id="4" name="Text Placeholder 3">
            <a:extLst>
              <a:ext uri="{FF2B5EF4-FFF2-40B4-BE49-F238E27FC236}">
                <a16:creationId xmlns:a16="http://schemas.microsoft.com/office/drawing/2014/main" id="{46C965F4-9E67-40A6-B785-3EC2923A662F}"/>
              </a:ext>
            </a:extLst>
          </p:cNvPr>
          <p:cNvSpPr>
            <a:spLocks noGrp="1"/>
          </p:cNvSpPr>
          <p:nvPr>
            <p:ph type="body" sz="quarter" idx="14"/>
          </p:nvPr>
        </p:nvSpPr>
        <p:spPr>
          <a:xfrm>
            <a:off x="1681162" y="3805381"/>
            <a:ext cx="8829674" cy="744449"/>
          </a:xfrm>
        </p:spPr>
        <p:txBody>
          <a:bodyPr/>
          <a:lstStyle/>
          <a:p>
            <a:endParaRPr lang="en-US" dirty="0"/>
          </a:p>
        </p:txBody>
      </p:sp>
      <p:sp>
        <p:nvSpPr>
          <p:cNvPr id="5" name="Text Placeholder 4">
            <a:extLst>
              <a:ext uri="{FF2B5EF4-FFF2-40B4-BE49-F238E27FC236}">
                <a16:creationId xmlns:a16="http://schemas.microsoft.com/office/drawing/2014/main" id="{E0C36AAA-A29D-4944-8C0F-8C4B018BF7FA}"/>
              </a:ext>
            </a:extLst>
          </p:cNvPr>
          <p:cNvSpPr>
            <a:spLocks noGrp="1"/>
          </p:cNvSpPr>
          <p:nvPr>
            <p:ph type="body" sz="quarter" idx="15"/>
          </p:nvPr>
        </p:nvSpPr>
        <p:spPr>
          <a:xfrm>
            <a:off x="0" y="60927"/>
            <a:ext cx="3254375" cy="1504950"/>
          </a:xfrm>
        </p:spPr>
        <p:txBody>
          <a:bodyPr/>
          <a:lstStyle/>
          <a:p>
            <a:endParaRPr lang="en-US" sz="2000" b="0" dirty="0">
              <a:solidFill>
                <a:srgbClr val="000000"/>
              </a:solidFill>
            </a:endParaRPr>
          </a:p>
        </p:txBody>
      </p:sp>
      <p:sp>
        <p:nvSpPr>
          <p:cNvPr id="7" name="Text Placeholder 6">
            <a:extLst>
              <a:ext uri="{FF2B5EF4-FFF2-40B4-BE49-F238E27FC236}">
                <a16:creationId xmlns:a16="http://schemas.microsoft.com/office/drawing/2014/main" id="{6ED0855F-319B-7947-8021-C9C0D63C9B8B}"/>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50543797"/>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8B22-6663-4D1B-B020-77467C56843D}"/>
              </a:ext>
            </a:extLst>
          </p:cNvPr>
          <p:cNvSpPr>
            <a:spLocks noGrp="1"/>
          </p:cNvSpPr>
          <p:nvPr>
            <p:ph type="title"/>
          </p:nvPr>
        </p:nvSpPr>
        <p:spPr>
          <a:xfrm>
            <a:off x="1741117" y="298027"/>
            <a:ext cx="9480454" cy="651354"/>
          </a:xfrm>
        </p:spPr>
        <p:txBody>
          <a:bodyPr/>
          <a:lstStyle/>
          <a:p>
            <a:r>
              <a:rPr lang="en-US" sz="3600" dirty="0"/>
              <a:t>What </a:t>
            </a:r>
            <a:r>
              <a:rPr lang="en-US" sz="3600" dirty="0" err="1"/>
              <a:t>isTitle</a:t>
            </a:r>
            <a:r>
              <a:rPr lang="en-US" sz="3600" dirty="0"/>
              <a:t> IX Misconduct Based on Sex?</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idx="1"/>
          </p:nvPr>
        </p:nvSpPr>
        <p:spPr>
          <a:xfrm>
            <a:off x="1275176" y="1100990"/>
            <a:ext cx="10584493" cy="4656019"/>
          </a:xfrm>
        </p:spPr>
        <p:txBody>
          <a:bodyPr/>
          <a:lstStyle/>
          <a:p>
            <a:pPr>
              <a:spcAft>
                <a:spcPts val="600"/>
              </a:spcAft>
              <a:buFont typeface="+mj-lt"/>
              <a:buAutoNum type="arabicPeriod"/>
            </a:pPr>
            <a:r>
              <a:rPr lang="en-US" sz="2800" b="1" dirty="0"/>
              <a:t>Quid pro quo offer based on sex:</a:t>
            </a:r>
            <a:r>
              <a:rPr lang="en-US" sz="2800" dirty="0"/>
              <a:t> employee (not student) offers some kind of aid-benefit-service in exchange for unwelcome sexual conduct</a:t>
            </a:r>
          </a:p>
          <a:p>
            <a:pPr>
              <a:spcBef>
                <a:spcPts val="1200"/>
              </a:spcBef>
              <a:spcAft>
                <a:spcPts val="600"/>
              </a:spcAft>
              <a:buFont typeface="+mj-lt"/>
              <a:buAutoNum type="arabicPeriod"/>
            </a:pPr>
            <a:r>
              <a:rPr lang="en-US" sz="2800" b="1" dirty="0"/>
              <a:t>Violence based on sex:</a:t>
            </a:r>
            <a:r>
              <a:rPr lang="en-US" sz="2800" dirty="0"/>
              <a:t> sexual assault, dating violence, domestic violence and/or stalking, as defined in the </a:t>
            </a:r>
            <a:r>
              <a:rPr lang="en-US" sz="2800" i="1" dirty="0"/>
              <a:t>Clery Act</a:t>
            </a:r>
            <a:r>
              <a:rPr lang="en-US" sz="2800" dirty="0"/>
              <a:t> and the </a:t>
            </a:r>
            <a:r>
              <a:rPr lang="en-US" sz="2800" i="1" dirty="0"/>
              <a:t>Violence Against Women Act </a:t>
            </a:r>
            <a:r>
              <a:rPr lang="en-US" sz="2800" dirty="0"/>
              <a:t>(VAWA)</a:t>
            </a:r>
          </a:p>
          <a:p>
            <a:pPr>
              <a:spcBef>
                <a:spcPts val="1200"/>
              </a:spcBef>
              <a:spcAft>
                <a:spcPts val="600"/>
              </a:spcAft>
              <a:buFont typeface="+mj-lt"/>
              <a:buAutoNum type="arabicPeriod"/>
            </a:pPr>
            <a:r>
              <a:rPr lang="en-US" sz="2800" b="1" dirty="0"/>
              <a:t>Sexual harassment:</a:t>
            </a:r>
          </a:p>
          <a:p>
            <a:pPr lvl="1">
              <a:spcAft>
                <a:spcPts val="600"/>
              </a:spcAft>
            </a:pPr>
            <a:r>
              <a:rPr lang="en-US" sz="2800" dirty="0"/>
              <a:t>Unwelcome sexual conduct (or conduct based on sex) </a:t>
            </a:r>
          </a:p>
          <a:p>
            <a:pPr lvl="1">
              <a:spcAft>
                <a:spcPts val="600"/>
              </a:spcAft>
            </a:pPr>
            <a:r>
              <a:rPr lang="en-US" sz="2800" dirty="0"/>
              <a:t>So severe AND pervasive AND objectively offensive</a:t>
            </a:r>
          </a:p>
          <a:p>
            <a:pPr lvl="1">
              <a:spcAft>
                <a:spcPts val="600"/>
              </a:spcAft>
            </a:pPr>
            <a:r>
              <a:rPr lang="en-US" sz="2800" dirty="0"/>
              <a:t>That it effectively denies a person equal access</a:t>
            </a:r>
            <a:r>
              <a:rPr lang="en-US" sz="2800" i="1" dirty="0"/>
              <a:t> </a:t>
            </a:r>
            <a:r>
              <a:rPr lang="en-US" sz="2800" dirty="0"/>
              <a:t>to educational programs or activities</a:t>
            </a:r>
          </a:p>
        </p:txBody>
      </p:sp>
    </p:spTree>
    <p:extLst>
      <p:ext uri="{BB962C8B-B14F-4D97-AF65-F5344CB8AC3E}">
        <p14:creationId xmlns:p14="http://schemas.microsoft.com/office/powerpoint/2010/main" val="340943485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8B22-6663-4D1B-B020-77467C56843D}"/>
              </a:ext>
            </a:extLst>
          </p:cNvPr>
          <p:cNvSpPr>
            <a:spLocks noGrp="1"/>
          </p:cNvSpPr>
          <p:nvPr>
            <p:ph type="title"/>
          </p:nvPr>
        </p:nvSpPr>
        <p:spPr>
          <a:xfrm>
            <a:off x="1979112" y="363254"/>
            <a:ext cx="9234847" cy="940443"/>
          </a:xfrm>
        </p:spPr>
        <p:txBody>
          <a:bodyPr/>
          <a:lstStyle/>
          <a:p>
            <a:pPr algn="l"/>
            <a:r>
              <a:rPr lang="en-US" sz="4400" dirty="0"/>
              <a:t>Location of the Misconduct</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idx="1"/>
          </p:nvPr>
        </p:nvSpPr>
        <p:spPr>
          <a:xfrm>
            <a:off x="1410760" y="1515649"/>
            <a:ext cx="10371550" cy="4465598"/>
          </a:xfrm>
        </p:spPr>
        <p:txBody>
          <a:bodyPr/>
          <a:lstStyle/>
          <a:p>
            <a:pPr>
              <a:spcAft>
                <a:spcPts val="600"/>
              </a:spcAft>
            </a:pPr>
            <a:r>
              <a:rPr lang="en-US" sz="2800" dirty="0"/>
              <a:t>Title IX only applies to conduct that occurs during educational programs or activities, both on-campus and off-campus.</a:t>
            </a:r>
          </a:p>
          <a:p>
            <a:pPr>
              <a:spcAft>
                <a:spcPts val="600"/>
              </a:spcAft>
            </a:pPr>
            <a:endParaRPr lang="en-US" sz="1100" dirty="0"/>
          </a:p>
          <a:p>
            <a:pPr>
              <a:spcAft>
                <a:spcPts val="600"/>
              </a:spcAft>
            </a:pPr>
            <a:r>
              <a:rPr lang="en-US" sz="2800" dirty="0"/>
              <a:t>This includes locations, events or circumstances over which the school exercises substantial control over the </a:t>
            </a:r>
            <a:r>
              <a:rPr lang="en-US" sz="2800" dirty="0">
                <a:solidFill>
                  <a:schemeClr val="accent6">
                    <a:lumMod val="50000"/>
                  </a:schemeClr>
                </a:solidFill>
              </a:rPr>
              <a:t>respondent</a:t>
            </a:r>
            <a:r>
              <a:rPr lang="en-US" sz="2800" dirty="0"/>
              <a:t> (perpetrator) and the </a:t>
            </a:r>
            <a:r>
              <a:rPr lang="en-US" sz="2800" dirty="0">
                <a:solidFill>
                  <a:schemeClr val="accent6">
                    <a:lumMod val="50000"/>
                  </a:schemeClr>
                </a:solidFill>
              </a:rPr>
              <a:t>context</a:t>
            </a:r>
            <a:r>
              <a:rPr lang="en-US" sz="2800" dirty="0"/>
              <a:t> in which the misconduct occurs.</a:t>
            </a:r>
          </a:p>
          <a:p>
            <a:pPr>
              <a:spcAft>
                <a:spcPts val="600"/>
              </a:spcAft>
            </a:pPr>
            <a:endParaRPr lang="en-US" sz="1200" dirty="0"/>
          </a:p>
          <a:p>
            <a:pPr>
              <a:spcAft>
                <a:spcPts val="600"/>
              </a:spcAft>
            </a:pPr>
            <a:r>
              <a:rPr lang="en-US" sz="2800" dirty="0"/>
              <a:t>A school district may address sexual harassment affecting its students or employees that falls outside Title IX’s jurisdiction in any manner the school district chooses, including providing supportive measures and/or pursuing discipline.</a:t>
            </a:r>
          </a:p>
          <a:p>
            <a:pPr>
              <a:spcAft>
                <a:spcPts val="600"/>
              </a:spcAft>
            </a:pPr>
            <a:endParaRPr lang="en-US" b="1" dirty="0"/>
          </a:p>
        </p:txBody>
      </p:sp>
    </p:spTree>
    <p:extLst>
      <p:ext uri="{BB962C8B-B14F-4D97-AF65-F5344CB8AC3E}">
        <p14:creationId xmlns:p14="http://schemas.microsoft.com/office/powerpoint/2010/main" val="4002782876"/>
      </p:ext>
    </p:extLst>
  </p:cSld>
  <p:clrMapOvr>
    <a:masterClrMapping/>
  </p:clrMapOvr>
  <p:transition spd="slow">
    <p:push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FB24F-4A47-C346-ABCC-8561CF6EC8A9}"/>
              </a:ext>
            </a:extLst>
          </p:cNvPr>
          <p:cNvSpPr>
            <a:spLocks noGrp="1"/>
          </p:cNvSpPr>
          <p:nvPr>
            <p:ph type="title"/>
          </p:nvPr>
        </p:nvSpPr>
        <p:spPr/>
        <p:txBody>
          <a:bodyPr/>
          <a:lstStyle/>
          <a:p>
            <a:r>
              <a:rPr lang="en-US" dirty="0"/>
              <a:t>Examples</a:t>
            </a:r>
          </a:p>
        </p:txBody>
      </p:sp>
      <p:sp>
        <p:nvSpPr>
          <p:cNvPr id="3" name="Text Placeholder 2">
            <a:extLst>
              <a:ext uri="{FF2B5EF4-FFF2-40B4-BE49-F238E27FC236}">
                <a16:creationId xmlns:a16="http://schemas.microsoft.com/office/drawing/2014/main" id="{2B938E79-C716-5748-9AAD-3D06F5670180}"/>
              </a:ext>
            </a:extLst>
          </p:cNvPr>
          <p:cNvSpPr>
            <a:spLocks noGrp="1"/>
          </p:cNvSpPr>
          <p:nvPr>
            <p:ph type="body" idx="1"/>
          </p:nvPr>
        </p:nvSpPr>
        <p:spPr>
          <a:xfrm>
            <a:off x="1324648" y="1542177"/>
            <a:ext cx="9175493" cy="4361600"/>
          </a:xfrm>
        </p:spPr>
        <p:txBody>
          <a:bodyPr/>
          <a:lstStyle/>
          <a:p>
            <a:r>
              <a:rPr lang="en-US" dirty="0"/>
              <a:t>At a high school football game?</a:t>
            </a:r>
          </a:p>
          <a:p>
            <a:endParaRPr lang="en-US" dirty="0"/>
          </a:p>
          <a:p>
            <a:r>
              <a:rPr lang="en-US" dirty="0"/>
              <a:t>During class or in the hallways?</a:t>
            </a:r>
          </a:p>
          <a:p>
            <a:endParaRPr lang="en-US" dirty="0"/>
          </a:p>
          <a:p>
            <a:r>
              <a:rPr lang="en-US" dirty="0"/>
              <a:t>On the bus?</a:t>
            </a:r>
          </a:p>
          <a:p>
            <a:endParaRPr lang="en-US" dirty="0"/>
          </a:p>
          <a:p>
            <a:r>
              <a:rPr lang="en-US" dirty="0"/>
              <a:t>On a field trip to the Zoo?</a:t>
            </a:r>
          </a:p>
          <a:p>
            <a:endParaRPr lang="en-US" dirty="0"/>
          </a:p>
          <a:p>
            <a:r>
              <a:rPr lang="en-US" dirty="0"/>
              <a:t>At a student’s job at the convenience store across the street from school?</a:t>
            </a:r>
          </a:p>
          <a:p>
            <a:endParaRPr lang="en-US" dirty="0"/>
          </a:p>
          <a:p>
            <a:r>
              <a:rPr lang="en-US" dirty="0"/>
              <a:t>At a student’s home?</a:t>
            </a:r>
          </a:p>
          <a:p>
            <a:endParaRPr lang="en-US" dirty="0"/>
          </a:p>
          <a:p>
            <a:r>
              <a:rPr lang="en-US" dirty="0"/>
              <a:t>On a student’s Instagram page?</a:t>
            </a:r>
          </a:p>
          <a:p>
            <a:endParaRPr lang="en-US" dirty="0"/>
          </a:p>
          <a:p>
            <a:r>
              <a:rPr lang="en-US" dirty="0"/>
              <a:t>On a Spanish Immersion Trip in Mexico?</a:t>
            </a:r>
          </a:p>
          <a:p>
            <a:endParaRPr lang="en-US" dirty="0"/>
          </a:p>
        </p:txBody>
      </p:sp>
    </p:spTree>
    <p:extLst>
      <p:ext uri="{BB962C8B-B14F-4D97-AF65-F5344CB8AC3E}">
        <p14:creationId xmlns:p14="http://schemas.microsoft.com/office/powerpoint/2010/main" val="2953456824"/>
      </p:ext>
    </p:extLst>
  </p:cSld>
  <p:clrMapOvr>
    <a:masterClrMapping/>
  </p:clrMapOvr>
  <p:transition spd="slow">
    <p:push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8B22-6663-4D1B-B020-77467C56843D}"/>
              </a:ext>
            </a:extLst>
          </p:cNvPr>
          <p:cNvSpPr>
            <a:spLocks noGrp="1"/>
          </p:cNvSpPr>
          <p:nvPr>
            <p:ph type="title"/>
          </p:nvPr>
        </p:nvSpPr>
        <p:spPr>
          <a:xfrm>
            <a:off x="1836371" y="645089"/>
            <a:ext cx="9612418" cy="651354"/>
          </a:xfrm>
        </p:spPr>
        <p:txBody>
          <a:bodyPr/>
          <a:lstStyle/>
          <a:p>
            <a:pPr algn="l"/>
            <a:r>
              <a:rPr lang="en-US" sz="4400" dirty="0"/>
              <a:t>In the United States</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idx="1"/>
          </p:nvPr>
        </p:nvSpPr>
        <p:spPr>
          <a:xfrm>
            <a:off x="1240076" y="1553227"/>
            <a:ext cx="10584493" cy="4659684"/>
          </a:xfrm>
        </p:spPr>
        <p:txBody>
          <a:bodyPr/>
          <a:lstStyle/>
          <a:p>
            <a:pPr>
              <a:spcBef>
                <a:spcPts val="1200"/>
              </a:spcBef>
              <a:spcAft>
                <a:spcPts val="600"/>
              </a:spcAft>
            </a:pPr>
            <a:r>
              <a:rPr lang="en-US" sz="2800" dirty="0"/>
              <a:t>The facts underlying a Title IX complaint must arise in the United States. Misconduct that occurs abroad does not fall under the purview of Title IX (although it could still be subject to the school’s disciplinary code of conduct).  </a:t>
            </a:r>
          </a:p>
          <a:p>
            <a:pPr>
              <a:spcBef>
                <a:spcPts val="1200"/>
              </a:spcBef>
              <a:spcAft>
                <a:spcPts val="600"/>
              </a:spcAft>
            </a:pPr>
            <a:endParaRPr lang="en-US" sz="2800" dirty="0"/>
          </a:p>
          <a:p>
            <a:pPr marL="118531" indent="0">
              <a:spcAft>
                <a:spcPts val="600"/>
              </a:spcAft>
              <a:buNone/>
            </a:pPr>
            <a:r>
              <a:rPr lang="en-US" sz="2400" b="1" dirty="0"/>
              <a:t>							</a:t>
            </a:r>
          </a:p>
        </p:txBody>
      </p:sp>
    </p:spTree>
    <p:extLst>
      <p:ext uri="{BB962C8B-B14F-4D97-AF65-F5344CB8AC3E}">
        <p14:creationId xmlns:p14="http://schemas.microsoft.com/office/powerpoint/2010/main" val="305827197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8B22-6663-4D1B-B020-77467C56843D}"/>
              </a:ext>
            </a:extLst>
          </p:cNvPr>
          <p:cNvSpPr>
            <a:spLocks noGrp="1"/>
          </p:cNvSpPr>
          <p:nvPr>
            <p:ph type="title"/>
          </p:nvPr>
        </p:nvSpPr>
        <p:spPr>
          <a:xfrm>
            <a:off x="1979112" y="363254"/>
            <a:ext cx="9234847" cy="940443"/>
          </a:xfrm>
        </p:spPr>
        <p:txBody>
          <a:bodyPr/>
          <a:lstStyle/>
          <a:p>
            <a:pPr algn="l"/>
            <a:r>
              <a:rPr lang="en-US" sz="4400" dirty="0"/>
              <a:t>Complainant’s Enrollment</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idx="1"/>
          </p:nvPr>
        </p:nvSpPr>
        <p:spPr>
          <a:xfrm>
            <a:off x="1398234" y="1653436"/>
            <a:ext cx="9815725" cy="3770335"/>
          </a:xfrm>
        </p:spPr>
        <p:txBody>
          <a:bodyPr/>
          <a:lstStyle/>
          <a:p>
            <a:pPr>
              <a:spcAft>
                <a:spcPts val="600"/>
              </a:spcAft>
            </a:pPr>
            <a:r>
              <a:rPr lang="en-US" sz="2800" dirty="0"/>
              <a:t>At the time of filing a Title IX complaint, the Complainant must be participating in or attempting to participate in the school’s educational program or activities.</a:t>
            </a:r>
          </a:p>
          <a:p>
            <a:pPr>
              <a:spcAft>
                <a:spcPts val="600"/>
              </a:spcAft>
            </a:pPr>
            <a:endParaRPr lang="en-US" b="1" dirty="0"/>
          </a:p>
        </p:txBody>
      </p:sp>
    </p:spTree>
    <p:extLst>
      <p:ext uri="{BB962C8B-B14F-4D97-AF65-F5344CB8AC3E}">
        <p14:creationId xmlns:p14="http://schemas.microsoft.com/office/powerpoint/2010/main" val="2026158578"/>
      </p:ext>
    </p:extLst>
  </p:cSld>
  <p:clrMapOvr>
    <a:masterClrMapping/>
  </p:clrMapOvr>
  <p:transition spd="slow">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1861A40-EAEF-41C9-8683-0567E6C73E17}"/>
              </a:ext>
            </a:extLst>
          </p:cNvPr>
          <p:cNvGrpSpPr/>
          <p:nvPr/>
        </p:nvGrpSpPr>
        <p:grpSpPr>
          <a:xfrm>
            <a:off x="877897" y="1583412"/>
            <a:ext cx="10697229" cy="2095653"/>
            <a:chOff x="1223768" y="233298"/>
            <a:chExt cx="9679280" cy="1307023"/>
          </a:xfrm>
        </p:grpSpPr>
        <p:sp>
          <p:nvSpPr>
            <p:cNvPr id="19" name="Freeform: Shape 18">
              <a:extLst>
                <a:ext uri="{FF2B5EF4-FFF2-40B4-BE49-F238E27FC236}">
                  <a16:creationId xmlns:a16="http://schemas.microsoft.com/office/drawing/2014/main" id="{B988D0C7-E4AB-4A7E-8B1D-6D69DF2CC4D0}"/>
                </a:ext>
              </a:extLst>
            </p:cNvPr>
            <p:cNvSpPr/>
            <p:nvPr/>
          </p:nvSpPr>
          <p:spPr>
            <a:xfrm>
              <a:off x="1223768" y="233298"/>
              <a:ext cx="2557594" cy="1194211"/>
            </a:xfrm>
            <a:custGeom>
              <a:avLst/>
              <a:gdLst>
                <a:gd name="connsiteX0" fmla="*/ 0 w 2167081"/>
                <a:gd name="connsiteY0" fmla="*/ 116640 h 1166400"/>
                <a:gd name="connsiteX1" fmla="*/ 116640 w 2167081"/>
                <a:gd name="connsiteY1" fmla="*/ 0 h 1166400"/>
                <a:gd name="connsiteX2" fmla="*/ 2050441 w 2167081"/>
                <a:gd name="connsiteY2" fmla="*/ 0 h 1166400"/>
                <a:gd name="connsiteX3" fmla="*/ 2167081 w 2167081"/>
                <a:gd name="connsiteY3" fmla="*/ 116640 h 1166400"/>
                <a:gd name="connsiteX4" fmla="*/ 2167081 w 2167081"/>
                <a:gd name="connsiteY4" fmla="*/ 1049760 h 1166400"/>
                <a:gd name="connsiteX5" fmla="*/ 2050441 w 2167081"/>
                <a:gd name="connsiteY5" fmla="*/ 1166400 h 1166400"/>
                <a:gd name="connsiteX6" fmla="*/ 116640 w 2167081"/>
                <a:gd name="connsiteY6" fmla="*/ 1166400 h 1166400"/>
                <a:gd name="connsiteX7" fmla="*/ 0 w 2167081"/>
                <a:gd name="connsiteY7" fmla="*/ 1049760 h 1166400"/>
                <a:gd name="connsiteX8" fmla="*/ 0 w 2167081"/>
                <a:gd name="connsiteY8"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081" h="1166400">
                  <a:moveTo>
                    <a:pt x="0" y="116640"/>
                  </a:moveTo>
                  <a:cubicBezTo>
                    <a:pt x="0" y="52222"/>
                    <a:pt x="52222" y="0"/>
                    <a:pt x="116640" y="0"/>
                  </a:cubicBezTo>
                  <a:lnTo>
                    <a:pt x="2050441" y="0"/>
                  </a:lnTo>
                  <a:cubicBezTo>
                    <a:pt x="2114859" y="0"/>
                    <a:pt x="2167081" y="52222"/>
                    <a:pt x="2167081" y="116640"/>
                  </a:cubicBezTo>
                  <a:lnTo>
                    <a:pt x="2167081" y="1049760"/>
                  </a:lnTo>
                  <a:cubicBezTo>
                    <a:pt x="2167081" y="1114178"/>
                    <a:pt x="2114859" y="1166400"/>
                    <a:pt x="2050441" y="1166400"/>
                  </a:cubicBezTo>
                  <a:lnTo>
                    <a:pt x="116640" y="1166400"/>
                  </a:lnTo>
                  <a:cubicBezTo>
                    <a:pt x="52222" y="1166400"/>
                    <a:pt x="0" y="1114178"/>
                    <a:pt x="0" y="1049760"/>
                  </a:cubicBezTo>
                  <a:lnTo>
                    <a:pt x="0" y="1166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465000" numCol="1" spcCol="1270" anchor="t" anchorCtr="0">
              <a:noAutofit/>
            </a:bodyPr>
            <a:lstStyle/>
            <a:p>
              <a:pPr marL="0" lvl="0" indent="0" algn="ctr" defTabSz="889000">
                <a:lnSpc>
                  <a:spcPct val="90000"/>
                </a:lnSpc>
                <a:spcBef>
                  <a:spcPct val="0"/>
                </a:spcBef>
                <a:spcAft>
                  <a:spcPct val="35000"/>
                </a:spcAft>
                <a:buNone/>
              </a:pPr>
              <a:endParaRPr lang="en-US" b="1" kern="1200" dirty="0">
                <a:solidFill>
                  <a:schemeClr val="tx1"/>
                </a:solidFill>
              </a:endParaRPr>
            </a:p>
            <a:p>
              <a:pPr marL="0" lvl="0" indent="0" algn="ctr" defTabSz="889000">
                <a:lnSpc>
                  <a:spcPct val="90000"/>
                </a:lnSpc>
                <a:spcBef>
                  <a:spcPts val="600"/>
                </a:spcBef>
                <a:spcAft>
                  <a:spcPts val="600"/>
                </a:spcAft>
                <a:buNone/>
              </a:pPr>
              <a:r>
                <a:rPr lang="en-US" sz="2800" b="1" kern="1200" dirty="0">
                  <a:solidFill>
                    <a:schemeClr val="tx1"/>
                  </a:solidFill>
                </a:rPr>
                <a:t>Actual Knowledge</a:t>
              </a:r>
            </a:p>
          </p:txBody>
        </p:sp>
        <p:sp>
          <p:nvSpPr>
            <p:cNvPr id="21" name="Freeform: Shape 20">
              <a:extLst>
                <a:ext uri="{FF2B5EF4-FFF2-40B4-BE49-F238E27FC236}">
                  <a16:creationId xmlns:a16="http://schemas.microsoft.com/office/drawing/2014/main" id="{C1AAD45F-8BF4-4C52-8F5E-604C7922A8B1}"/>
                </a:ext>
              </a:extLst>
            </p:cNvPr>
            <p:cNvSpPr/>
            <p:nvPr/>
          </p:nvSpPr>
          <p:spPr>
            <a:xfrm>
              <a:off x="3498760" y="655382"/>
              <a:ext cx="1218011" cy="539540"/>
            </a:xfrm>
            <a:custGeom>
              <a:avLst/>
              <a:gdLst>
                <a:gd name="connsiteX0" fmla="*/ 0 w 696465"/>
                <a:gd name="connsiteY0" fmla="*/ 107908 h 539540"/>
                <a:gd name="connsiteX1" fmla="*/ 426695 w 696465"/>
                <a:gd name="connsiteY1" fmla="*/ 107908 h 539540"/>
                <a:gd name="connsiteX2" fmla="*/ 426695 w 696465"/>
                <a:gd name="connsiteY2" fmla="*/ 0 h 539540"/>
                <a:gd name="connsiteX3" fmla="*/ 696465 w 696465"/>
                <a:gd name="connsiteY3" fmla="*/ 269770 h 539540"/>
                <a:gd name="connsiteX4" fmla="*/ 426695 w 696465"/>
                <a:gd name="connsiteY4" fmla="*/ 539540 h 539540"/>
                <a:gd name="connsiteX5" fmla="*/ 426695 w 696465"/>
                <a:gd name="connsiteY5" fmla="*/ 431632 h 539540"/>
                <a:gd name="connsiteX6" fmla="*/ 0 w 696465"/>
                <a:gd name="connsiteY6" fmla="*/ 431632 h 539540"/>
                <a:gd name="connsiteX7" fmla="*/ 0 w 696465"/>
                <a:gd name="connsiteY7" fmla="*/ 107908 h 53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6465" h="539540">
                  <a:moveTo>
                    <a:pt x="0" y="107908"/>
                  </a:moveTo>
                  <a:lnTo>
                    <a:pt x="426695" y="107908"/>
                  </a:lnTo>
                  <a:lnTo>
                    <a:pt x="426695" y="0"/>
                  </a:lnTo>
                  <a:lnTo>
                    <a:pt x="696465" y="269770"/>
                  </a:lnTo>
                  <a:lnTo>
                    <a:pt x="426695" y="539540"/>
                  </a:lnTo>
                  <a:lnTo>
                    <a:pt x="426695" y="431632"/>
                  </a:lnTo>
                  <a:lnTo>
                    <a:pt x="0" y="431632"/>
                  </a:lnTo>
                  <a:lnTo>
                    <a:pt x="0" y="107908"/>
                  </a:lnTo>
                  <a:close/>
                </a:path>
              </a:pathLst>
            </a:custGeom>
            <a:solidFill>
              <a:schemeClr val="accent3">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908" rIns="161862" bIns="107908" numCol="1" spcCol="1270" anchor="ctr" anchorCtr="0">
              <a:noAutofit/>
            </a:bodyPr>
            <a:lstStyle/>
            <a:p>
              <a:pPr marL="0" lvl="0" indent="0" algn="ctr" defTabSz="977900">
                <a:lnSpc>
                  <a:spcPct val="90000"/>
                </a:lnSpc>
                <a:spcBef>
                  <a:spcPct val="0"/>
                </a:spcBef>
                <a:spcAft>
                  <a:spcPct val="35000"/>
                </a:spcAft>
                <a:buNone/>
              </a:pPr>
              <a:endParaRPr lang="en-US" sz="2200" kern="1200" dirty="0"/>
            </a:p>
          </p:txBody>
        </p:sp>
        <p:sp>
          <p:nvSpPr>
            <p:cNvPr id="22" name="Freeform: Shape 21">
              <a:extLst>
                <a:ext uri="{FF2B5EF4-FFF2-40B4-BE49-F238E27FC236}">
                  <a16:creationId xmlns:a16="http://schemas.microsoft.com/office/drawing/2014/main" id="{4FE2C4E6-1914-4F24-B910-D6466F8C8AA9}"/>
                </a:ext>
              </a:extLst>
            </p:cNvPr>
            <p:cNvSpPr/>
            <p:nvPr/>
          </p:nvSpPr>
          <p:spPr>
            <a:xfrm>
              <a:off x="4716771" y="233300"/>
              <a:ext cx="2662938" cy="1307021"/>
            </a:xfrm>
            <a:custGeom>
              <a:avLst/>
              <a:gdLst>
                <a:gd name="connsiteX0" fmla="*/ 0 w 2462107"/>
                <a:gd name="connsiteY0" fmla="*/ 116640 h 1166400"/>
                <a:gd name="connsiteX1" fmla="*/ 116640 w 2462107"/>
                <a:gd name="connsiteY1" fmla="*/ 0 h 1166400"/>
                <a:gd name="connsiteX2" fmla="*/ 2345467 w 2462107"/>
                <a:gd name="connsiteY2" fmla="*/ 0 h 1166400"/>
                <a:gd name="connsiteX3" fmla="*/ 2462107 w 2462107"/>
                <a:gd name="connsiteY3" fmla="*/ 116640 h 1166400"/>
                <a:gd name="connsiteX4" fmla="*/ 2462107 w 2462107"/>
                <a:gd name="connsiteY4" fmla="*/ 1049760 h 1166400"/>
                <a:gd name="connsiteX5" fmla="*/ 2345467 w 2462107"/>
                <a:gd name="connsiteY5" fmla="*/ 1166400 h 1166400"/>
                <a:gd name="connsiteX6" fmla="*/ 116640 w 2462107"/>
                <a:gd name="connsiteY6" fmla="*/ 1166400 h 1166400"/>
                <a:gd name="connsiteX7" fmla="*/ 0 w 2462107"/>
                <a:gd name="connsiteY7" fmla="*/ 1049760 h 1166400"/>
                <a:gd name="connsiteX8" fmla="*/ 0 w 2462107"/>
                <a:gd name="connsiteY8"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2107" h="1166400">
                  <a:moveTo>
                    <a:pt x="0" y="116640"/>
                  </a:moveTo>
                  <a:cubicBezTo>
                    <a:pt x="0" y="52222"/>
                    <a:pt x="52222" y="0"/>
                    <a:pt x="116640" y="0"/>
                  </a:cubicBezTo>
                  <a:lnTo>
                    <a:pt x="2345467" y="0"/>
                  </a:lnTo>
                  <a:cubicBezTo>
                    <a:pt x="2409885" y="0"/>
                    <a:pt x="2462107" y="52222"/>
                    <a:pt x="2462107" y="116640"/>
                  </a:cubicBezTo>
                  <a:lnTo>
                    <a:pt x="2462107" y="1049760"/>
                  </a:lnTo>
                  <a:cubicBezTo>
                    <a:pt x="2462107" y="1114178"/>
                    <a:pt x="2409885" y="1166400"/>
                    <a:pt x="2345467" y="1166400"/>
                  </a:cubicBezTo>
                  <a:lnTo>
                    <a:pt x="116640" y="1166400"/>
                  </a:lnTo>
                  <a:cubicBezTo>
                    <a:pt x="52222" y="1166400"/>
                    <a:pt x="0" y="1114178"/>
                    <a:pt x="0" y="1049760"/>
                  </a:cubicBezTo>
                  <a:lnTo>
                    <a:pt x="0" y="1166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465000" numCol="1" spcCol="1270" anchor="t" anchorCtr="0">
              <a:noAutofit/>
            </a:bodyPr>
            <a:lstStyle/>
            <a:p>
              <a:pPr marL="0" lvl="0" indent="0" algn="ctr" defTabSz="889000">
                <a:buNone/>
              </a:pPr>
              <a:endParaRPr lang="en-US" b="1" dirty="0">
                <a:solidFill>
                  <a:schemeClr val="tx1"/>
                </a:solidFill>
              </a:endParaRPr>
            </a:p>
            <a:p>
              <a:pPr marL="0" lvl="0" indent="0" algn="ctr" defTabSz="889000">
                <a:spcBef>
                  <a:spcPts val="600"/>
                </a:spcBef>
                <a:spcAft>
                  <a:spcPts val="600"/>
                </a:spcAft>
                <a:buNone/>
              </a:pPr>
              <a:r>
                <a:rPr lang="en-US" sz="2800" b="1" kern="1200" dirty="0">
                  <a:solidFill>
                    <a:schemeClr val="tx1"/>
                  </a:solidFill>
                </a:rPr>
                <a:t>Formal Complaint</a:t>
              </a:r>
            </a:p>
          </p:txBody>
        </p:sp>
        <p:sp>
          <p:nvSpPr>
            <p:cNvPr id="24" name="Freeform: Shape 23">
              <a:extLst>
                <a:ext uri="{FF2B5EF4-FFF2-40B4-BE49-F238E27FC236}">
                  <a16:creationId xmlns:a16="http://schemas.microsoft.com/office/drawing/2014/main" id="{C22FF8F6-B6D7-4B58-B9FC-AD7AECE2C63E}"/>
                </a:ext>
              </a:extLst>
            </p:cNvPr>
            <p:cNvSpPr/>
            <p:nvPr/>
          </p:nvSpPr>
          <p:spPr>
            <a:xfrm>
              <a:off x="7268168" y="655382"/>
              <a:ext cx="1105473" cy="539540"/>
            </a:xfrm>
            <a:custGeom>
              <a:avLst/>
              <a:gdLst>
                <a:gd name="connsiteX0" fmla="*/ 0 w 618283"/>
                <a:gd name="connsiteY0" fmla="*/ 107908 h 539540"/>
                <a:gd name="connsiteX1" fmla="*/ 348513 w 618283"/>
                <a:gd name="connsiteY1" fmla="*/ 107908 h 539540"/>
                <a:gd name="connsiteX2" fmla="*/ 348513 w 618283"/>
                <a:gd name="connsiteY2" fmla="*/ 0 h 539540"/>
                <a:gd name="connsiteX3" fmla="*/ 618283 w 618283"/>
                <a:gd name="connsiteY3" fmla="*/ 269770 h 539540"/>
                <a:gd name="connsiteX4" fmla="*/ 348513 w 618283"/>
                <a:gd name="connsiteY4" fmla="*/ 539540 h 539540"/>
                <a:gd name="connsiteX5" fmla="*/ 348513 w 618283"/>
                <a:gd name="connsiteY5" fmla="*/ 431632 h 539540"/>
                <a:gd name="connsiteX6" fmla="*/ 0 w 618283"/>
                <a:gd name="connsiteY6" fmla="*/ 431632 h 539540"/>
                <a:gd name="connsiteX7" fmla="*/ 0 w 618283"/>
                <a:gd name="connsiteY7" fmla="*/ 107908 h 53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283" h="539540">
                  <a:moveTo>
                    <a:pt x="0" y="107908"/>
                  </a:moveTo>
                  <a:lnTo>
                    <a:pt x="348513" y="107908"/>
                  </a:lnTo>
                  <a:lnTo>
                    <a:pt x="348513" y="0"/>
                  </a:lnTo>
                  <a:lnTo>
                    <a:pt x="618283" y="269770"/>
                  </a:lnTo>
                  <a:lnTo>
                    <a:pt x="348513" y="539540"/>
                  </a:lnTo>
                  <a:lnTo>
                    <a:pt x="348513" y="431632"/>
                  </a:lnTo>
                  <a:lnTo>
                    <a:pt x="0" y="431632"/>
                  </a:lnTo>
                  <a:lnTo>
                    <a:pt x="0" y="107908"/>
                  </a:lnTo>
                  <a:close/>
                </a:path>
              </a:pathLst>
            </a:custGeom>
            <a:solidFill>
              <a:schemeClr val="accent5">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07908" rIns="161862" bIns="107908" numCol="1" spcCol="1270" anchor="ctr" anchorCtr="0">
              <a:noAutofit/>
            </a:bodyPr>
            <a:lstStyle/>
            <a:p>
              <a:pPr marL="0" lvl="0" indent="0" algn="ctr" defTabSz="977900">
                <a:lnSpc>
                  <a:spcPct val="90000"/>
                </a:lnSpc>
                <a:spcBef>
                  <a:spcPct val="0"/>
                </a:spcBef>
                <a:spcAft>
                  <a:spcPct val="35000"/>
                </a:spcAft>
                <a:buNone/>
              </a:pPr>
              <a:endParaRPr lang="en-US" sz="2200" kern="1200" dirty="0"/>
            </a:p>
          </p:txBody>
        </p:sp>
        <p:sp>
          <p:nvSpPr>
            <p:cNvPr id="25" name="Freeform: Shape 24">
              <a:extLst>
                <a:ext uri="{FF2B5EF4-FFF2-40B4-BE49-F238E27FC236}">
                  <a16:creationId xmlns:a16="http://schemas.microsoft.com/office/drawing/2014/main" id="{A26F11F7-D4A1-49F7-AFDC-BC6949D703BD}"/>
                </a:ext>
              </a:extLst>
            </p:cNvPr>
            <p:cNvSpPr/>
            <p:nvPr/>
          </p:nvSpPr>
          <p:spPr>
            <a:xfrm>
              <a:off x="8345454" y="233300"/>
              <a:ext cx="2557594" cy="1166400"/>
            </a:xfrm>
            <a:custGeom>
              <a:avLst/>
              <a:gdLst>
                <a:gd name="connsiteX0" fmla="*/ 0 w 2167081"/>
                <a:gd name="connsiteY0" fmla="*/ 116640 h 1166400"/>
                <a:gd name="connsiteX1" fmla="*/ 116640 w 2167081"/>
                <a:gd name="connsiteY1" fmla="*/ 0 h 1166400"/>
                <a:gd name="connsiteX2" fmla="*/ 2050441 w 2167081"/>
                <a:gd name="connsiteY2" fmla="*/ 0 h 1166400"/>
                <a:gd name="connsiteX3" fmla="*/ 2167081 w 2167081"/>
                <a:gd name="connsiteY3" fmla="*/ 116640 h 1166400"/>
                <a:gd name="connsiteX4" fmla="*/ 2167081 w 2167081"/>
                <a:gd name="connsiteY4" fmla="*/ 1049760 h 1166400"/>
                <a:gd name="connsiteX5" fmla="*/ 2050441 w 2167081"/>
                <a:gd name="connsiteY5" fmla="*/ 1166400 h 1166400"/>
                <a:gd name="connsiteX6" fmla="*/ 116640 w 2167081"/>
                <a:gd name="connsiteY6" fmla="*/ 1166400 h 1166400"/>
                <a:gd name="connsiteX7" fmla="*/ 0 w 2167081"/>
                <a:gd name="connsiteY7" fmla="*/ 1049760 h 1166400"/>
                <a:gd name="connsiteX8" fmla="*/ 0 w 2167081"/>
                <a:gd name="connsiteY8" fmla="*/ 116640 h 116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081" h="1166400">
                  <a:moveTo>
                    <a:pt x="0" y="116640"/>
                  </a:moveTo>
                  <a:cubicBezTo>
                    <a:pt x="0" y="52222"/>
                    <a:pt x="52222" y="0"/>
                    <a:pt x="116640" y="0"/>
                  </a:cubicBezTo>
                  <a:lnTo>
                    <a:pt x="2050441" y="0"/>
                  </a:lnTo>
                  <a:cubicBezTo>
                    <a:pt x="2114859" y="0"/>
                    <a:pt x="2167081" y="52222"/>
                    <a:pt x="2167081" y="116640"/>
                  </a:cubicBezTo>
                  <a:lnTo>
                    <a:pt x="2167081" y="1049760"/>
                  </a:lnTo>
                  <a:cubicBezTo>
                    <a:pt x="2167081" y="1114178"/>
                    <a:pt x="2114859" y="1166400"/>
                    <a:pt x="2050441" y="1166400"/>
                  </a:cubicBezTo>
                  <a:lnTo>
                    <a:pt x="116640" y="1166400"/>
                  </a:lnTo>
                  <a:cubicBezTo>
                    <a:pt x="52222" y="1166400"/>
                    <a:pt x="0" y="1114178"/>
                    <a:pt x="0" y="1049760"/>
                  </a:cubicBezTo>
                  <a:lnTo>
                    <a:pt x="0" y="11664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240" tIns="142240" rIns="142240" bIns="465000" numCol="1" spcCol="1270" anchor="t" anchorCtr="0">
              <a:noAutofit/>
            </a:bodyPr>
            <a:lstStyle/>
            <a:p>
              <a:pPr marL="0" lvl="0" indent="0" algn="ctr" defTabSz="889000">
                <a:lnSpc>
                  <a:spcPct val="90000"/>
                </a:lnSpc>
                <a:spcBef>
                  <a:spcPct val="0"/>
                </a:spcBef>
                <a:spcAft>
                  <a:spcPct val="35000"/>
                </a:spcAft>
                <a:buNone/>
              </a:pPr>
              <a:endParaRPr lang="en-US" sz="2800" b="1" dirty="0">
                <a:solidFill>
                  <a:schemeClr val="tx1"/>
                </a:solidFill>
              </a:endParaRPr>
            </a:p>
            <a:p>
              <a:pPr marL="0" lvl="0" indent="0" algn="ctr" defTabSz="889000">
                <a:lnSpc>
                  <a:spcPct val="90000"/>
                </a:lnSpc>
                <a:spcBef>
                  <a:spcPct val="0"/>
                </a:spcBef>
                <a:spcAft>
                  <a:spcPct val="35000"/>
                </a:spcAft>
                <a:buNone/>
              </a:pPr>
              <a:r>
                <a:rPr lang="en-US" sz="2800" b="1" kern="1200" dirty="0">
                  <a:solidFill>
                    <a:schemeClr val="tx1"/>
                  </a:solidFill>
                </a:rPr>
                <a:t>Investigation</a:t>
              </a:r>
            </a:p>
          </p:txBody>
        </p:sp>
      </p:grpSp>
      <p:grpSp>
        <p:nvGrpSpPr>
          <p:cNvPr id="8" name="Group 7">
            <a:extLst>
              <a:ext uri="{FF2B5EF4-FFF2-40B4-BE49-F238E27FC236}">
                <a16:creationId xmlns:a16="http://schemas.microsoft.com/office/drawing/2014/main" id="{1E68F119-11C3-4069-9E03-E143EE62E672}"/>
              </a:ext>
            </a:extLst>
          </p:cNvPr>
          <p:cNvGrpSpPr/>
          <p:nvPr/>
        </p:nvGrpSpPr>
        <p:grpSpPr>
          <a:xfrm>
            <a:off x="4521896" y="4151086"/>
            <a:ext cx="7302673" cy="2102668"/>
            <a:chOff x="3095715" y="3342579"/>
            <a:chExt cx="5373154" cy="1352886"/>
          </a:xfrm>
        </p:grpSpPr>
        <p:sp>
          <p:nvSpPr>
            <p:cNvPr id="9" name="Freeform: Shape 8">
              <a:extLst>
                <a:ext uri="{FF2B5EF4-FFF2-40B4-BE49-F238E27FC236}">
                  <a16:creationId xmlns:a16="http://schemas.microsoft.com/office/drawing/2014/main" id="{417B4D9A-B494-4DE1-8636-C28CD3D0995B}"/>
                </a:ext>
              </a:extLst>
            </p:cNvPr>
            <p:cNvSpPr/>
            <p:nvPr/>
          </p:nvSpPr>
          <p:spPr>
            <a:xfrm>
              <a:off x="3095715" y="3403715"/>
              <a:ext cx="2165392" cy="1291750"/>
            </a:xfrm>
            <a:custGeom>
              <a:avLst/>
              <a:gdLst>
                <a:gd name="connsiteX0" fmla="*/ 0 w 2198602"/>
                <a:gd name="connsiteY0" fmla="*/ 128947 h 1289466"/>
                <a:gd name="connsiteX1" fmla="*/ 128947 w 2198602"/>
                <a:gd name="connsiteY1" fmla="*/ 0 h 1289466"/>
                <a:gd name="connsiteX2" fmla="*/ 2069655 w 2198602"/>
                <a:gd name="connsiteY2" fmla="*/ 0 h 1289466"/>
                <a:gd name="connsiteX3" fmla="*/ 2198602 w 2198602"/>
                <a:gd name="connsiteY3" fmla="*/ 128947 h 1289466"/>
                <a:gd name="connsiteX4" fmla="*/ 2198602 w 2198602"/>
                <a:gd name="connsiteY4" fmla="*/ 1160519 h 1289466"/>
                <a:gd name="connsiteX5" fmla="*/ 2069655 w 2198602"/>
                <a:gd name="connsiteY5" fmla="*/ 1289466 h 1289466"/>
                <a:gd name="connsiteX6" fmla="*/ 128947 w 2198602"/>
                <a:gd name="connsiteY6" fmla="*/ 1289466 h 1289466"/>
                <a:gd name="connsiteX7" fmla="*/ 0 w 2198602"/>
                <a:gd name="connsiteY7" fmla="*/ 1160519 h 1289466"/>
                <a:gd name="connsiteX8" fmla="*/ 0 w 2198602"/>
                <a:gd name="connsiteY8" fmla="*/ 128947 h 12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1289466">
                  <a:moveTo>
                    <a:pt x="0" y="128947"/>
                  </a:moveTo>
                  <a:cubicBezTo>
                    <a:pt x="0" y="57732"/>
                    <a:pt x="57732" y="0"/>
                    <a:pt x="128947" y="0"/>
                  </a:cubicBezTo>
                  <a:lnTo>
                    <a:pt x="2069655" y="0"/>
                  </a:lnTo>
                  <a:cubicBezTo>
                    <a:pt x="2140870" y="0"/>
                    <a:pt x="2198602" y="57732"/>
                    <a:pt x="2198602" y="128947"/>
                  </a:cubicBezTo>
                  <a:lnTo>
                    <a:pt x="2198602" y="1160519"/>
                  </a:lnTo>
                  <a:cubicBezTo>
                    <a:pt x="2198602" y="1231734"/>
                    <a:pt x="2140870" y="1289466"/>
                    <a:pt x="2069655" y="1289466"/>
                  </a:cubicBezTo>
                  <a:lnTo>
                    <a:pt x="128947" y="1289466"/>
                  </a:lnTo>
                  <a:cubicBezTo>
                    <a:pt x="57732" y="1289466"/>
                    <a:pt x="0" y="1231734"/>
                    <a:pt x="0" y="1160519"/>
                  </a:cubicBezTo>
                  <a:lnTo>
                    <a:pt x="0" y="12894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163576" rIns="163576" bIns="517452" numCol="1" spcCol="1270" anchor="t" anchorCtr="0">
              <a:noAutofit/>
            </a:bodyPr>
            <a:lstStyle/>
            <a:p>
              <a:pPr marL="0" lvl="0" indent="0" algn="ctr" defTabSz="1022350">
                <a:lnSpc>
                  <a:spcPct val="90000"/>
                </a:lnSpc>
                <a:spcBef>
                  <a:spcPct val="0"/>
                </a:spcBef>
                <a:spcAft>
                  <a:spcPct val="35000"/>
                </a:spcAft>
                <a:buNone/>
              </a:pPr>
              <a:endParaRPr lang="en-US" sz="2000" b="1" kern="1200" dirty="0">
                <a:solidFill>
                  <a:schemeClr val="tx1"/>
                </a:solidFill>
              </a:endParaRPr>
            </a:p>
            <a:p>
              <a:pPr marL="0" lvl="0" indent="0" algn="ctr" defTabSz="1022350">
                <a:lnSpc>
                  <a:spcPct val="60000"/>
                </a:lnSpc>
                <a:spcBef>
                  <a:spcPct val="0"/>
                </a:spcBef>
                <a:spcAft>
                  <a:spcPct val="35000"/>
                </a:spcAft>
                <a:buNone/>
              </a:pPr>
              <a:r>
                <a:rPr lang="en-US" sz="2800" b="1" kern="1200" dirty="0">
                  <a:solidFill>
                    <a:schemeClr val="tx1"/>
                  </a:solidFill>
                </a:rPr>
                <a:t>Internal </a:t>
              </a:r>
            </a:p>
            <a:p>
              <a:pPr marL="0" lvl="0" indent="0" algn="ctr" defTabSz="1022350">
                <a:lnSpc>
                  <a:spcPct val="60000"/>
                </a:lnSpc>
                <a:spcBef>
                  <a:spcPct val="0"/>
                </a:spcBef>
                <a:spcAft>
                  <a:spcPct val="35000"/>
                </a:spcAft>
                <a:buNone/>
              </a:pPr>
              <a:r>
                <a:rPr lang="en-US" sz="2800" b="1" kern="1200" dirty="0">
                  <a:solidFill>
                    <a:schemeClr val="tx1"/>
                  </a:solidFill>
                </a:rPr>
                <a:t>Appeal</a:t>
              </a:r>
            </a:p>
          </p:txBody>
        </p:sp>
        <p:sp>
          <p:nvSpPr>
            <p:cNvPr id="12" name="Freeform: Shape 11">
              <a:extLst>
                <a:ext uri="{FF2B5EF4-FFF2-40B4-BE49-F238E27FC236}">
                  <a16:creationId xmlns:a16="http://schemas.microsoft.com/office/drawing/2014/main" id="{467399BF-B0B6-449D-838A-F149E3682764}"/>
                </a:ext>
              </a:extLst>
            </p:cNvPr>
            <p:cNvSpPr/>
            <p:nvPr/>
          </p:nvSpPr>
          <p:spPr>
            <a:xfrm>
              <a:off x="6028032" y="3342579"/>
              <a:ext cx="2440837" cy="1281870"/>
            </a:xfrm>
            <a:custGeom>
              <a:avLst/>
              <a:gdLst>
                <a:gd name="connsiteX0" fmla="*/ 0 w 2198602"/>
                <a:gd name="connsiteY0" fmla="*/ 128947 h 1289466"/>
                <a:gd name="connsiteX1" fmla="*/ 128947 w 2198602"/>
                <a:gd name="connsiteY1" fmla="*/ 0 h 1289466"/>
                <a:gd name="connsiteX2" fmla="*/ 2069655 w 2198602"/>
                <a:gd name="connsiteY2" fmla="*/ 0 h 1289466"/>
                <a:gd name="connsiteX3" fmla="*/ 2198602 w 2198602"/>
                <a:gd name="connsiteY3" fmla="*/ 128947 h 1289466"/>
                <a:gd name="connsiteX4" fmla="*/ 2198602 w 2198602"/>
                <a:gd name="connsiteY4" fmla="*/ 1160519 h 1289466"/>
                <a:gd name="connsiteX5" fmla="*/ 2069655 w 2198602"/>
                <a:gd name="connsiteY5" fmla="*/ 1289466 h 1289466"/>
                <a:gd name="connsiteX6" fmla="*/ 128947 w 2198602"/>
                <a:gd name="connsiteY6" fmla="*/ 1289466 h 1289466"/>
                <a:gd name="connsiteX7" fmla="*/ 0 w 2198602"/>
                <a:gd name="connsiteY7" fmla="*/ 1160519 h 1289466"/>
                <a:gd name="connsiteX8" fmla="*/ 0 w 2198602"/>
                <a:gd name="connsiteY8" fmla="*/ 128947 h 12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1289466">
                  <a:moveTo>
                    <a:pt x="0" y="128947"/>
                  </a:moveTo>
                  <a:cubicBezTo>
                    <a:pt x="0" y="57732"/>
                    <a:pt x="57732" y="0"/>
                    <a:pt x="128947" y="0"/>
                  </a:cubicBezTo>
                  <a:lnTo>
                    <a:pt x="2069655" y="0"/>
                  </a:lnTo>
                  <a:cubicBezTo>
                    <a:pt x="2140870" y="0"/>
                    <a:pt x="2198602" y="57732"/>
                    <a:pt x="2198602" y="128947"/>
                  </a:cubicBezTo>
                  <a:lnTo>
                    <a:pt x="2198602" y="1160519"/>
                  </a:lnTo>
                  <a:cubicBezTo>
                    <a:pt x="2198602" y="1231734"/>
                    <a:pt x="2140870" y="1289466"/>
                    <a:pt x="2069655" y="1289466"/>
                  </a:cubicBezTo>
                  <a:lnTo>
                    <a:pt x="128947" y="1289466"/>
                  </a:lnTo>
                  <a:cubicBezTo>
                    <a:pt x="57732" y="1289466"/>
                    <a:pt x="0" y="1231734"/>
                    <a:pt x="0" y="1160519"/>
                  </a:cubicBezTo>
                  <a:lnTo>
                    <a:pt x="0" y="12894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0904" tIns="120904" rIns="120904" bIns="494592" numCol="1" spcCol="1270" anchor="t" anchorCtr="0">
              <a:noAutofit/>
            </a:bodyPr>
            <a:lstStyle/>
            <a:p>
              <a:pPr marL="0" lvl="0" indent="0" algn="ctr" defTabSz="755650">
                <a:lnSpc>
                  <a:spcPct val="90000"/>
                </a:lnSpc>
                <a:spcBef>
                  <a:spcPts val="1800"/>
                </a:spcBef>
                <a:spcAft>
                  <a:spcPct val="35000"/>
                </a:spcAft>
                <a:buNone/>
              </a:pPr>
              <a:endParaRPr lang="en-US" sz="100" b="1" dirty="0">
                <a:solidFill>
                  <a:schemeClr val="tx1"/>
                </a:solidFill>
              </a:endParaRPr>
            </a:p>
            <a:p>
              <a:pPr marL="0" lvl="0" indent="0" algn="ctr" defTabSz="755650">
                <a:lnSpc>
                  <a:spcPct val="90000"/>
                </a:lnSpc>
                <a:spcBef>
                  <a:spcPts val="1800"/>
                </a:spcBef>
                <a:spcAft>
                  <a:spcPct val="35000"/>
                </a:spcAft>
                <a:buNone/>
              </a:pPr>
              <a:r>
                <a:rPr lang="en-US" sz="2800" b="1" kern="1200" dirty="0">
                  <a:solidFill>
                    <a:schemeClr val="tx1"/>
                  </a:solidFill>
                </a:rPr>
                <a:t>Determination </a:t>
              </a:r>
              <a:r>
                <a:rPr lang="en-US" sz="2800" b="1" dirty="0">
                  <a:solidFill>
                    <a:schemeClr val="tx1"/>
                  </a:solidFill>
                </a:rPr>
                <a:t>R</a:t>
              </a:r>
              <a:r>
                <a:rPr lang="en-US" sz="2800" b="1" kern="1200" dirty="0">
                  <a:solidFill>
                    <a:schemeClr val="tx1"/>
                  </a:solidFill>
                </a:rPr>
                <a:t>egarding Responsibility</a:t>
              </a:r>
            </a:p>
          </p:txBody>
        </p:sp>
      </p:grpSp>
      <p:grpSp>
        <p:nvGrpSpPr>
          <p:cNvPr id="5" name="Group 4">
            <a:extLst>
              <a:ext uri="{FF2B5EF4-FFF2-40B4-BE49-F238E27FC236}">
                <a16:creationId xmlns:a16="http://schemas.microsoft.com/office/drawing/2014/main" id="{DB948075-4CE5-4F14-8E77-FA280A45B180}"/>
              </a:ext>
            </a:extLst>
          </p:cNvPr>
          <p:cNvGrpSpPr/>
          <p:nvPr/>
        </p:nvGrpSpPr>
        <p:grpSpPr>
          <a:xfrm rot="16200000">
            <a:off x="9887810" y="3241397"/>
            <a:ext cx="1012948" cy="806429"/>
            <a:chOff x="6068541" y="482995"/>
            <a:chExt cx="706596" cy="547388"/>
          </a:xfrm>
          <a:solidFill>
            <a:schemeClr val="accent6">
              <a:lumMod val="60000"/>
              <a:lumOff val="40000"/>
            </a:schemeClr>
          </a:solidFill>
        </p:grpSpPr>
        <p:sp>
          <p:nvSpPr>
            <p:cNvPr id="6" name="Arrow: Right 5">
              <a:extLst>
                <a:ext uri="{FF2B5EF4-FFF2-40B4-BE49-F238E27FC236}">
                  <a16:creationId xmlns:a16="http://schemas.microsoft.com/office/drawing/2014/main" id="{536B9CCC-5FAD-4631-96E9-732DE6428782}"/>
                </a:ext>
              </a:extLst>
            </p:cNvPr>
            <p:cNvSpPr/>
            <p:nvPr/>
          </p:nvSpPr>
          <p:spPr>
            <a:xfrm rot="10800000">
              <a:off x="6068541" y="482995"/>
              <a:ext cx="706596" cy="547388"/>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Arrow: Right 4">
              <a:extLst>
                <a:ext uri="{FF2B5EF4-FFF2-40B4-BE49-F238E27FC236}">
                  <a16:creationId xmlns:a16="http://schemas.microsoft.com/office/drawing/2014/main" id="{29C74E9B-20AC-4714-841B-B7317D6950B7}"/>
                </a:ext>
              </a:extLst>
            </p:cNvPr>
            <p:cNvSpPr txBox="1"/>
            <p:nvPr/>
          </p:nvSpPr>
          <p:spPr>
            <a:xfrm rot="10800000">
              <a:off x="6232757" y="592473"/>
              <a:ext cx="542380" cy="32843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p:txBody>
        </p:sp>
      </p:grpSp>
      <p:sp>
        <p:nvSpPr>
          <p:cNvPr id="20" name="Title 2">
            <a:extLst>
              <a:ext uri="{FF2B5EF4-FFF2-40B4-BE49-F238E27FC236}">
                <a16:creationId xmlns:a16="http://schemas.microsoft.com/office/drawing/2014/main" id="{F833849F-3743-425C-A07E-C74EE75B0B6C}"/>
              </a:ext>
            </a:extLst>
          </p:cNvPr>
          <p:cNvSpPr txBox="1">
            <a:spLocks/>
          </p:cNvSpPr>
          <p:nvPr/>
        </p:nvSpPr>
        <p:spPr>
          <a:xfrm>
            <a:off x="877896" y="306244"/>
            <a:ext cx="10697229" cy="846696"/>
          </a:xfrm>
          <a:prstGeom prst="rect">
            <a:avLst/>
          </a:prstGeom>
        </p:spPr>
        <p:txBody>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5400" b="1" i="0" u="none" strike="noStrike" cap="none">
                <a:solidFill>
                  <a:srgbClr val="C00000"/>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kern="0" dirty="0"/>
              <a:t>6 Phases of the Title IX Process</a:t>
            </a:r>
          </a:p>
        </p:txBody>
      </p:sp>
      <p:sp>
        <p:nvSpPr>
          <p:cNvPr id="16" name="Freeform: Shape 15">
            <a:extLst>
              <a:ext uri="{FF2B5EF4-FFF2-40B4-BE49-F238E27FC236}">
                <a16:creationId xmlns:a16="http://schemas.microsoft.com/office/drawing/2014/main" id="{6E966B16-4B53-4F3F-A302-9E296750D96E}"/>
              </a:ext>
            </a:extLst>
          </p:cNvPr>
          <p:cNvSpPr/>
          <p:nvPr/>
        </p:nvSpPr>
        <p:spPr>
          <a:xfrm>
            <a:off x="855253" y="4212817"/>
            <a:ext cx="2699100" cy="1914773"/>
          </a:xfrm>
          <a:custGeom>
            <a:avLst/>
            <a:gdLst>
              <a:gd name="connsiteX0" fmla="*/ 0 w 2198602"/>
              <a:gd name="connsiteY0" fmla="*/ 128947 h 1289466"/>
              <a:gd name="connsiteX1" fmla="*/ 128947 w 2198602"/>
              <a:gd name="connsiteY1" fmla="*/ 0 h 1289466"/>
              <a:gd name="connsiteX2" fmla="*/ 2069655 w 2198602"/>
              <a:gd name="connsiteY2" fmla="*/ 0 h 1289466"/>
              <a:gd name="connsiteX3" fmla="*/ 2198602 w 2198602"/>
              <a:gd name="connsiteY3" fmla="*/ 128947 h 1289466"/>
              <a:gd name="connsiteX4" fmla="*/ 2198602 w 2198602"/>
              <a:gd name="connsiteY4" fmla="*/ 1160519 h 1289466"/>
              <a:gd name="connsiteX5" fmla="*/ 2069655 w 2198602"/>
              <a:gd name="connsiteY5" fmla="*/ 1289466 h 1289466"/>
              <a:gd name="connsiteX6" fmla="*/ 128947 w 2198602"/>
              <a:gd name="connsiteY6" fmla="*/ 1289466 h 1289466"/>
              <a:gd name="connsiteX7" fmla="*/ 0 w 2198602"/>
              <a:gd name="connsiteY7" fmla="*/ 1160519 h 1289466"/>
              <a:gd name="connsiteX8" fmla="*/ 0 w 2198602"/>
              <a:gd name="connsiteY8" fmla="*/ 128947 h 128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8602" h="1289466">
                <a:moveTo>
                  <a:pt x="0" y="128947"/>
                </a:moveTo>
                <a:cubicBezTo>
                  <a:pt x="0" y="57732"/>
                  <a:pt x="57732" y="0"/>
                  <a:pt x="128947" y="0"/>
                </a:cubicBezTo>
                <a:lnTo>
                  <a:pt x="2069655" y="0"/>
                </a:lnTo>
                <a:cubicBezTo>
                  <a:pt x="2140870" y="0"/>
                  <a:pt x="2198602" y="57732"/>
                  <a:pt x="2198602" y="128947"/>
                </a:cubicBezTo>
                <a:lnTo>
                  <a:pt x="2198602" y="1160519"/>
                </a:lnTo>
                <a:cubicBezTo>
                  <a:pt x="2198602" y="1231734"/>
                  <a:pt x="2140870" y="1289466"/>
                  <a:pt x="2069655" y="1289466"/>
                </a:cubicBezTo>
                <a:lnTo>
                  <a:pt x="128947" y="1289466"/>
                </a:lnTo>
                <a:cubicBezTo>
                  <a:pt x="57732" y="1289466"/>
                  <a:pt x="0" y="1231734"/>
                  <a:pt x="0" y="1160519"/>
                </a:cubicBezTo>
                <a:lnTo>
                  <a:pt x="0" y="128947"/>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3576" tIns="163576" rIns="163576" bIns="517452" numCol="1" spcCol="1270" anchor="t" anchorCtr="0">
            <a:noAutofit/>
          </a:bodyPr>
          <a:lstStyle/>
          <a:p>
            <a:pPr marL="0" lvl="0" indent="0" algn="ctr" defTabSz="1022350">
              <a:lnSpc>
                <a:spcPct val="90000"/>
              </a:lnSpc>
              <a:spcBef>
                <a:spcPct val="0"/>
              </a:spcBef>
              <a:spcAft>
                <a:spcPct val="35000"/>
              </a:spcAft>
              <a:buNone/>
            </a:pPr>
            <a:endParaRPr lang="en-US" b="1" kern="1200" dirty="0">
              <a:solidFill>
                <a:schemeClr val="tx1"/>
              </a:solidFill>
            </a:endParaRPr>
          </a:p>
          <a:p>
            <a:pPr marL="0" lvl="0" indent="0" algn="ctr" defTabSz="1022350">
              <a:lnSpc>
                <a:spcPct val="90000"/>
              </a:lnSpc>
              <a:spcBef>
                <a:spcPct val="0"/>
              </a:spcBef>
              <a:spcAft>
                <a:spcPct val="35000"/>
              </a:spcAft>
              <a:buNone/>
            </a:pPr>
            <a:r>
              <a:rPr lang="en-US" sz="2800" b="1" kern="1200" dirty="0">
                <a:solidFill>
                  <a:schemeClr val="tx1"/>
                </a:solidFill>
              </a:rPr>
              <a:t>External Appeal</a:t>
            </a:r>
          </a:p>
        </p:txBody>
      </p:sp>
      <p:sp>
        <p:nvSpPr>
          <p:cNvPr id="23" name="Freeform: Shape 22">
            <a:extLst>
              <a:ext uri="{FF2B5EF4-FFF2-40B4-BE49-F238E27FC236}">
                <a16:creationId xmlns:a16="http://schemas.microsoft.com/office/drawing/2014/main" id="{1A757BC7-E409-433E-B535-F475A0AE4DC8}"/>
              </a:ext>
            </a:extLst>
          </p:cNvPr>
          <p:cNvSpPr/>
          <p:nvPr/>
        </p:nvSpPr>
        <p:spPr>
          <a:xfrm rot="10835606">
            <a:off x="7114467" y="4732740"/>
            <a:ext cx="1471159" cy="964585"/>
          </a:xfrm>
          <a:custGeom>
            <a:avLst/>
            <a:gdLst>
              <a:gd name="connsiteX0" fmla="*/ 0 w 706634"/>
              <a:gd name="connsiteY0" fmla="*/ 109478 h 547388"/>
              <a:gd name="connsiteX1" fmla="*/ 432940 w 706634"/>
              <a:gd name="connsiteY1" fmla="*/ 109478 h 547388"/>
              <a:gd name="connsiteX2" fmla="*/ 432940 w 706634"/>
              <a:gd name="connsiteY2" fmla="*/ 0 h 547388"/>
              <a:gd name="connsiteX3" fmla="*/ 706634 w 706634"/>
              <a:gd name="connsiteY3" fmla="*/ 273694 h 547388"/>
              <a:gd name="connsiteX4" fmla="*/ 432940 w 706634"/>
              <a:gd name="connsiteY4" fmla="*/ 547388 h 547388"/>
              <a:gd name="connsiteX5" fmla="*/ 432940 w 706634"/>
              <a:gd name="connsiteY5" fmla="*/ 437910 h 547388"/>
              <a:gd name="connsiteX6" fmla="*/ 0 w 706634"/>
              <a:gd name="connsiteY6" fmla="*/ 437910 h 547388"/>
              <a:gd name="connsiteX7" fmla="*/ 0 w 706634"/>
              <a:gd name="connsiteY7" fmla="*/ 109478 h 54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634" h="547388">
                <a:moveTo>
                  <a:pt x="0" y="109478"/>
                </a:moveTo>
                <a:lnTo>
                  <a:pt x="432940" y="109478"/>
                </a:lnTo>
                <a:lnTo>
                  <a:pt x="432940" y="0"/>
                </a:lnTo>
                <a:lnTo>
                  <a:pt x="706634" y="273694"/>
                </a:lnTo>
                <a:lnTo>
                  <a:pt x="432940" y="547388"/>
                </a:lnTo>
                <a:lnTo>
                  <a:pt x="432940" y="437910"/>
                </a:lnTo>
                <a:lnTo>
                  <a:pt x="0" y="437910"/>
                </a:lnTo>
                <a:lnTo>
                  <a:pt x="0" y="109478"/>
                </a:lnTo>
                <a:close/>
              </a:path>
            </a:pathLst>
          </a:custGeom>
          <a:solidFill>
            <a:schemeClr val="tx1">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09478" rIns="164216" bIns="109477"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sp>
        <p:nvSpPr>
          <p:cNvPr id="17" name="Freeform: Shape 16">
            <a:extLst>
              <a:ext uri="{FF2B5EF4-FFF2-40B4-BE49-F238E27FC236}">
                <a16:creationId xmlns:a16="http://schemas.microsoft.com/office/drawing/2014/main" id="{D5D04696-86EC-4D82-AFB8-665B22B869C0}"/>
              </a:ext>
            </a:extLst>
          </p:cNvPr>
          <p:cNvSpPr/>
          <p:nvPr/>
        </p:nvSpPr>
        <p:spPr>
          <a:xfrm rot="10835606">
            <a:off x="3239494" y="4762788"/>
            <a:ext cx="1471159" cy="964585"/>
          </a:xfrm>
          <a:custGeom>
            <a:avLst/>
            <a:gdLst>
              <a:gd name="connsiteX0" fmla="*/ 0 w 706634"/>
              <a:gd name="connsiteY0" fmla="*/ 109478 h 547388"/>
              <a:gd name="connsiteX1" fmla="*/ 432940 w 706634"/>
              <a:gd name="connsiteY1" fmla="*/ 109478 h 547388"/>
              <a:gd name="connsiteX2" fmla="*/ 432940 w 706634"/>
              <a:gd name="connsiteY2" fmla="*/ 0 h 547388"/>
              <a:gd name="connsiteX3" fmla="*/ 706634 w 706634"/>
              <a:gd name="connsiteY3" fmla="*/ 273694 h 547388"/>
              <a:gd name="connsiteX4" fmla="*/ 432940 w 706634"/>
              <a:gd name="connsiteY4" fmla="*/ 547388 h 547388"/>
              <a:gd name="connsiteX5" fmla="*/ 432940 w 706634"/>
              <a:gd name="connsiteY5" fmla="*/ 437910 h 547388"/>
              <a:gd name="connsiteX6" fmla="*/ 0 w 706634"/>
              <a:gd name="connsiteY6" fmla="*/ 437910 h 547388"/>
              <a:gd name="connsiteX7" fmla="*/ 0 w 706634"/>
              <a:gd name="connsiteY7" fmla="*/ 109478 h 54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6634" h="547388">
                <a:moveTo>
                  <a:pt x="0" y="109478"/>
                </a:moveTo>
                <a:lnTo>
                  <a:pt x="432940" y="109478"/>
                </a:lnTo>
                <a:lnTo>
                  <a:pt x="432940" y="0"/>
                </a:lnTo>
                <a:lnTo>
                  <a:pt x="706634" y="273694"/>
                </a:lnTo>
                <a:lnTo>
                  <a:pt x="432940" y="547388"/>
                </a:lnTo>
                <a:lnTo>
                  <a:pt x="432940" y="437910"/>
                </a:lnTo>
                <a:lnTo>
                  <a:pt x="0" y="437910"/>
                </a:lnTo>
                <a:lnTo>
                  <a:pt x="0" y="109478"/>
                </a:lnTo>
                <a:close/>
              </a:path>
            </a:pathLst>
          </a:custGeom>
          <a:solidFill>
            <a:schemeClr val="accent6">
              <a:lumMod val="75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09478" rIns="164216" bIns="109477"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spTree>
    <p:extLst>
      <p:ext uri="{BB962C8B-B14F-4D97-AF65-F5344CB8AC3E}">
        <p14:creationId xmlns:p14="http://schemas.microsoft.com/office/powerpoint/2010/main" val="1362360425"/>
      </p:ext>
    </p:extLst>
  </p:cSld>
  <p:clrMapOvr>
    <a:masterClrMapping/>
  </p:clrMapOvr>
  <p:transition spd="slow">
    <p:push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8B22-6663-4D1B-B020-77467C56843D}"/>
              </a:ext>
            </a:extLst>
          </p:cNvPr>
          <p:cNvSpPr>
            <a:spLocks noGrp="1"/>
          </p:cNvSpPr>
          <p:nvPr>
            <p:ph type="title"/>
          </p:nvPr>
        </p:nvSpPr>
        <p:spPr>
          <a:xfrm>
            <a:off x="1014884" y="394520"/>
            <a:ext cx="10008158" cy="871600"/>
          </a:xfrm>
        </p:spPr>
        <p:txBody>
          <a:bodyPr/>
          <a:lstStyle/>
          <a:p>
            <a:r>
              <a:rPr lang="en-US" sz="4400" dirty="0"/>
              <a:t>Actual Knowledge is Required</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idx="1"/>
          </p:nvPr>
        </p:nvSpPr>
        <p:spPr>
          <a:xfrm>
            <a:off x="1402915" y="1678488"/>
            <a:ext cx="9811045" cy="4290234"/>
          </a:xfrm>
        </p:spPr>
        <p:txBody>
          <a:bodyPr/>
          <a:lstStyle/>
          <a:p>
            <a:pPr>
              <a:spcAft>
                <a:spcPts val="600"/>
              </a:spcAft>
            </a:pPr>
            <a:r>
              <a:rPr lang="en-US" sz="2800" dirty="0"/>
              <a:t>Title IX applies when school personnel have </a:t>
            </a:r>
            <a:r>
              <a:rPr lang="en-US" sz="2800" u="sng" dirty="0"/>
              <a:t>actual knowledge</a:t>
            </a:r>
            <a:r>
              <a:rPr lang="en-US" sz="2800" dirty="0"/>
              <a:t> either informally through a verbal or written report (including anonymous reports) of sexual harassment or allegations of misconduct based on sex. </a:t>
            </a:r>
          </a:p>
          <a:p>
            <a:pPr>
              <a:spcBef>
                <a:spcPts val="1200"/>
              </a:spcBef>
              <a:spcAft>
                <a:spcPts val="600"/>
              </a:spcAft>
            </a:pPr>
            <a:r>
              <a:rPr lang="en-US" sz="2800" dirty="0"/>
              <a:t>In K-12 school systems, “</a:t>
            </a:r>
            <a:r>
              <a:rPr lang="en-US" sz="2800" u="sng" dirty="0"/>
              <a:t>any employee</a:t>
            </a:r>
            <a:r>
              <a:rPr lang="en-US" sz="2800" dirty="0"/>
              <a:t>” can have actual knowledge.</a:t>
            </a:r>
          </a:p>
          <a:p>
            <a:pPr marL="728116" lvl="1" indent="0">
              <a:spcAft>
                <a:spcPts val="600"/>
              </a:spcAft>
              <a:buNone/>
            </a:pPr>
            <a:endParaRPr lang="en-US" sz="2400" dirty="0"/>
          </a:p>
          <a:p>
            <a:pPr>
              <a:spcAft>
                <a:spcPts val="600"/>
              </a:spcAft>
            </a:pPr>
            <a:endParaRPr lang="en-US" b="1" dirty="0"/>
          </a:p>
        </p:txBody>
      </p:sp>
    </p:spTree>
    <p:extLst>
      <p:ext uri="{BB962C8B-B14F-4D97-AF65-F5344CB8AC3E}">
        <p14:creationId xmlns:p14="http://schemas.microsoft.com/office/powerpoint/2010/main" val="189653876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E9EF-1FAA-4C0F-A3E1-ACCB49D42E78}"/>
              </a:ext>
            </a:extLst>
          </p:cNvPr>
          <p:cNvSpPr>
            <a:spLocks noGrp="1"/>
          </p:cNvSpPr>
          <p:nvPr>
            <p:ph type="title"/>
          </p:nvPr>
        </p:nvSpPr>
        <p:spPr>
          <a:xfrm>
            <a:off x="1929284" y="193486"/>
            <a:ext cx="9128576" cy="748492"/>
          </a:xfrm>
        </p:spPr>
        <p:txBody>
          <a:bodyPr/>
          <a:lstStyle/>
          <a:p>
            <a:pPr algn="l"/>
            <a:r>
              <a:rPr lang="en-US" sz="4000" dirty="0"/>
              <a:t>Formal Title IX Complaint</a:t>
            </a:r>
          </a:p>
        </p:txBody>
      </p:sp>
      <p:sp>
        <p:nvSpPr>
          <p:cNvPr id="3" name="Text Placeholder 2">
            <a:extLst>
              <a:ext uri="{FF2B5EF4-FFF2-40B4-BE49-F238E27FC236}">
                <a16:creationId xmlns:a16="http://schemas.microsoft.com/office/drawing/2014/main" id="{A06A7B45-BE3E-432B-AC9F-F57B1BD99468}"/>
              </a:ext>
            </a:extLst>
          </p:cNvPr>
          <p:cNvSpPr>
            <a:spLocks noGrp="1"/>
          </p:cNvSpPr>
          <p:nvPr>
            <p:ph type="body" idx="1"/>
          </p:nvPr>
        </p:nvSpPr>
        <p:spPr>
          <a:xfrm>
            <a:off x="1250667" y="1229384"/>
            <a:ext cx="10023583" cy="5158890"/>
          </a:xfrm>
        </p:spPr>
        <p:txBody>
          <a:bodyPr numCol="1"/>
          <a:lstStyle/>
          <a:p>
            <a:pPr>
              <a:spcAft>
                <a:spcPts val="600"/>
              </a:spcAft>
            </a:pPr>
            <a:r>
              <a:rPr lang="en-US" sz="2400" dirty="0"/>
              <a:t>A formal Title IX process is (generally speaking) not necessary in situations where the building administration and families reach consensus on how to move forward under the circumstances. </a:t>
            </a:r>
          </a:p>
          <a:p>
            <a:pPr>
              <a:spcBef>
                <a:spcPts val="600"/>
              </a:spcBef>
              <a:spcAft>
                <a:spcPts val="600"/>
              </a:spcAft>
            </a:pPr>
            <a:r>
              <a:rPr lang="en-US" sz="2400" dirty="0"/>
              <a:t>Many situations involving misconduct based on sex are resolved at the building level without the filing of a formal Title IX complaint. </a:t>
            </a:r>
          </a:p>
          <a:p>
            <a:pPr>
              <a:spcBef>
                <a:spcPts val="600"/>
              </a:spcBef>
              <a:spcAft>
                <a:spcPts val="600"/>
              </a:spcAft>
            </a:pPr>
            <a:r>
              <a:rPr lang="en-US" sz="2400" dirty="0"/>
              <a:t>Remember that the filing of a Title IX complaint is always the decision of the complainant and his/her parents. Complainants should never be dissuaded or discouraged from filing a Title IX complaint. </a:t>
            </a:r>
          </a:p>
          <a:p>
            <a:pPr>
              <a:spcBef>
                <a:spcPts val="600"/>
              </a:spcBef>
              <a:spcAft>
                <a:spcPts val="600"/>
              </a:spcAft>
            </a:pPr>
            <a:r>
              <a:rPr lang="en-US" sz="2400" dirty="0"/>
              <a:t>When a formal Title IX complaint is filed, the school must respond by following the grievance procedures contained in board policy 2:265.</a:t>
            </a:r>
          </a:p>
          <a:p>
            <a:pPr>
              <a:spcBef>
                <a:spcPts val="600"/>
              </a:spcBef>
              <a:spcAft>
                <a:spcPts val="600"/>
              </a:spcAft>
            </a:pPr>
            <a:r>
              <a:rPr lang="en-US" sz="2400" dirty="0"/>
              <a:t>A Title IX complaint may be withdrawn by the complainant at any time.</a:t>
            </a:r>
          </a:p>
          <a:p>
            <a:pPr>
              <a:spcAft>
                <a:spcPts val="600"/>
              </a:spcAft>
            </a:pPr>
            <a:endParaRPr lang="en-US" sz="2400" dirty="0"/>
          </a:p>
          <a:p>
            <a:pPr>
              <a:spcAft>
                <a:spcPts val="600"/>
              </a:spcAft>
            </a:pPr>
            <a:endParaRPr lang="en-US" sz="2400" dirty="0"/>
          </a:p>
          <a:p>
            <a:pPr>
              <a:spcAft>
                <a:spcPts val="600"/>
              </a:spcAft>
            </a:pPr>
            <a:endParaRPr lang="en-US" sz="2400" dirty="0"/>
          </a:p>
        </p:txBody>
      </p:sp>
    </p:spTree>
    <p:extLst>
      <p:ext uri="{BB962C8B-B14F-4D97-AF65-F5344CB8AC3E}">
        <p14:creationId xmlns:p14="http://schemas.microsoft.com/office/powerpoint/2010/main" val="379431421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2E9EF-1FAA-4C0F-A3E1-ACCB49D42E78}"/>
              </a:ext>
            </a:extLst>
          </p:cNvPr>
          <p:cNvSpPr>
            <a:spLocks noGrp="1"/>
          </p:cNvSpPr>
          <p:nvPr>
            <p:ph type="title"/>
          </p:nvPr>
        </p:nvSpPr>
        <p:spPr/>
        <p:txBody>
          <a:bodyPr/>
          <a:lstStyle/>
          <a:p>
            <a:pPr algn="l"/>
            <a:r>
              <a:rPr lang="en-US" sz="4000" dirty="0"/>
              <a:t>Formal Title IX Complaint</a:t>
            </a:r>
          </a:p>
        </p:txBody>
      </p:sp>
      <p:sp>
        <p:nvSpPr>
          <p:cNvPr id="3" name="Text Placeholder 2">
            <a:extLst>
              <a:ext uri="{FF2B5EF4-FFF2-40B4-BE49-F238E27FC236}">
                <a16:creationId xmlns:a16="http://schemas.microsoft.com/office/drawing/2014/main" id="{A06A7B45-BE3E-432B-AC9F-F57B1BD99468}"/>
              </a:ext>
            </a:extLst>
          </p:cNvPr>
          <p:cNvSpPr>
            <a:spLocks noGrp="1"/>
          </p:cNvSpPr>
          <p:nvPr>
            <p:ph type="body" idx="1"/>
          </p:nvPr>
        </p:nvSpPr>
        <p:spPr>
          <a:xfrm>
            <a:off x="1396722" y="1634802"/>
            <a:ext cx="4377778" cy="4156533"/>
          </a:xfrm>
        </p:spPr>
        <p:txBody>
          <a:bodyPr numCol="1"/>
          <a:lstStyle/>
          <a:p>
            <a:pPr>
              <a:spcAft>
                <a:spcPts val="600"/>
              </a:spcAft>
            </a:pPr>
            <a:r>
              <a:rPr lang="en-US" sz="2400" dirty="0"/>
              <a:t>School personnel must respond </a:t>
            </a:r>
            <a:r>
              <a:rPr lang="en-US" sz="2400" i="1" dirty="0"/>
              <a:t>promptly</a:t>
            </a:r>
            <a:r>
              <a:rPr lang="en-US" sz="2400" dirty="0"/>
              <a:t> and in a manner that is </a:t>
            </a:r>
            <a:r>
              <a:rPr lang="en-US" sz="2400" i="1" dirty="0"/>
              <a:t>not deliberately indifferent. </a:t>
            </a:r>
            <a:endParaRPr lang="en-US" sz="2400" dirty="0"/>
          </a:p>
          <a:p>
            <a:pPr>
              <a:spcBef>
                <a:spcPts val="600"/>
              </a:spcBef>
              <a:spcAft>
                <a:spcPts val="600"/>
              </a:spcAft>
            </a:pPr>
            <a:r>
              <a:rPr lang="en-US" sz="2400" dirty="0"/>
              <a:t>Must treat complainants and respondents </a:t>
            </a:r>
            <a:r>
              <a:rPr lang="en-US" sz="2400" i="1" dirty="0"/>
              <a:t>equitably</a:t>
            </a:r>
          </a:p>
          <a:p>
            <a:pPr>
              <a:spcBef>
                <a:spcPts val="600"/>
              </a:spcBef>
              <a:spcAft>
                <a:spcPts val="600"/>
              </a:spcAft>
            </a:pPr>
            <a:r>
              <a:rPr lang="en-US" sz="2400" dirty="0"/>
              <a:t>Must offer </a:t>
            </a:r>
            <a:r>
              <a:rPr lang="en-US" sz="2400" i="1" dirty="0"/>
              <a:t>supportive measures</a:t>
            </a:r>
            <a:r>
              <a:rPr lang="en-US" sz="2400" dirty="0"/>
              <a:t> to both complainants and respondents</a:t>
            </a:r>
          </a:p>
        </p:txBody>
      </p:sp>
      <p:sp>
        <p:nvSpPr>
          <p:cNvPr id="5" name="Rectangle 4">
            <a:extLst>
              <a:ext uri="{FF2B5EF4-FFF2-40B4-BE49-F238E27FC236}">
                <a16:creationId xmlns:a16="http://schemas.microsoft.com/office/drawing/2014/main" id="{24449A57-86F4-42C3-B529-839916981FF1}"/>
              </a:ext>
            </a:extLst>
          </p:cNvPr>
          <p:cNvSpPr/>
          <p:nvPr/>
        </p:nvSpPr>
        <p:spPr>
          <a:xfrm>
            <a:off x="6290267" y="1621674"/>
            <a:ext cx="5492215" cy="4678204"/>
          </a:xfrm>
          <a:prstGeom prst="rect">
            <a:avLst/>
          </a:prstGeom>
        </p:spPr>
        <p:txBody>
          <a:bodyPr wrap="square">
            <a:spAutoFit/>
          </a:bodyPr>
          <a:lstStyle/>
          <a:p>
            <a:pPr marL="118531">
              <a:spcAft>
                <a:spcPts val="600"/>
              </a:spcAft>
            </a:pPr>
            <a:r>
              <a:rPr lang="en-US" sz="2400" b="1" dirty="0">
                <a:highlight>
                  <a:srgbClr val="FFFF00"/>
                </a:highlight>
              </a:rPr>
              <a:t>Promptly</a:t>
            </a:r>
            <a:r>
              <a:rPr lang="en-US" sz="2400" dirty="0"/>
              <a:t>: without unnecessary delay under the circumstances</a:t>
            </a:r>
          </a:p>
          <a:p>
            <a:pPr marL="118531">
              <a:spcBef>
                <a:spcPts val="600"/>
              </a:spcBef>
              <a:spcAft>
                <a:spcPts val="600"/>
              </a:spcAft>
            </a:pPr>
            <a:r>
              <a:rPr lang="en-US" sz="2400" b="1" dirty="0">
                <a:highlight>
                  <a:srgbClr val="FFFF00"/>
                </a:highlight>
              </a:rPr>
              <a:t>Deliberately indifferent</a:t>
            </a:r>
            <a:r>
              <a:rPr lang="en-US" sz="2400" dirty="0"/>
              <a:t>: clearly unreasonable in light of known circumstances</a:t>
            </a:r>
          </a:p>
          <a:p>
            <a:pPr marL="118531">
              <a:spcBef>
                <a:spcPts val="600"/>
              </a:spcBef>
              <a:spcAft>
                <a:spcPts val="600"/>
              </a:spcAft>
            </a:pPr>
            <a:r>
              <a:rPr lang="en-US" sz="2400" b="1" dirty="0">
                <a:highlight>
                  <a:srgbClr val="FFFF00"/>
                </a:highlight>
              </a:rPr>
              <a:t>Equitably</a:t>
            </a:r>
            <a:r>
              <a:rPr lang="en-US" sz="2400" dirty="0"/>
              <a:t>: equal, fair and impartial</a:t>
            </a:r>
          </a:p>
          <a:p>
            <a:pPr marL="118531">
              <a:spcBef>
                <a:spcPts val="1200"/>
              </a:spcBef>
              <a:spcAft>
                <a:spcPts val="600"/>
              </a:spcAft>
            </a:pPr>
            <a:r>
              <a:rPr lang="en-US" sz="2400" b="1" dirty="0">
                <a:highlight>
                  <a:srgbClr val="FFFF00"/>
                </a:highlight>
              </a:rPr>
              <a:t>Supportive measures</a:t>
            </a:r>
            <a:r>
              <a:rPr lang="en-US" sz="2400" dirty="0"/>
              <a:t>: non-punitive individualized services offered free of charge as appropriate in order to restore equal access. </a:t>
            </a:r>
          </a:p>
          <a:p>
            <a:pPr marL="118531" indent="0">
              <a:spcAft>
                <a:spcPts val="600"/>
              </a:spcAft>
              <a:buNone/>
            </a:pPr>
            <a:endParaRPr lang="en-US" dirty="0">
              <a:solidFill>
                <a:srgbClr val="000000"/>
              </a:solidFill>
            </a:endParaRPr>
          </a:p>
        </p:txBody>
      </p:sp>
    </p:spTree>
    <p:extLst>
      <p:ext uri="{BB962C8B-B14F-4D97-AF65-F5344CB8AC3E}">
        <p14:creationId xmlns:p14="http://schemas.microsoft.com/office/powerpoint/2010/main" val="78081570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F64B1A-F536-49AE-BB7E-2B2444809064}"/>
              </a:ext>
            </a:extLst>
          </p:cNvPr>
          <p:cNvSpPr>
            <a:spLocks noGrp="1"/>
          </p:cNvSpPr>
          <p:nvPr>
            <p:ph type="body" idx="1"/>
          </p:nvPr>
        </p:nvSpPr>
        <p:spPr>
          <a:xfrm>
            <a:off x="711846" y="1340359"/>
            <a:ext cx="10190616" cy="5120731"/>
          </a:xfrm>
        </p:spPr>
        <p:txBody>
          <a:bodyPr/>
          <a:lstStyle/>
          <a:p>
            <a:pPr marL="101598" indent="0">
              <a:buNone/>
            </a:pPr>
            <a:r>
              <a:rPr lang="en-US" sz="2400" dirty="0"/>
              <a:t>There are some circumstances under which the school district’s Title IX coordinator “signs” a formal complaint instead of the complainant</a:t>
            </a:r>
          </a:p>
          <a:p>
            <a:pPr marL="152396" indent="0">
              <a:spcBef>
                <a:spcPts val="1200"/>
              </a:spcBef>
              <a:buNone/>
            </a:pPr>
            <a:r>
              <a:rPr lang="en-US" sz="2400" b="1" dirty="0">
                <a:solidFill>
                  <a:schemeClr val="tx1">
                    <a:lumMod val="60000"/>
                    <a:lumOff val="40000"/>
                  </a:schemeClr>
                </a:solidFill>
              </a:rPr>
              <a:t>When would this be necessary?</a:t>
            </a:r>
          </a:p>
          <a:p>
            <a:pPr lvl="1">
              <a:spcBef>
                <a:spcPts val="600"/>
              </a:spcBef>
            </a:pPr>
            <a:r>
              <a:rPr lang="en-US" dirty="0"/>
              <a:t>If the complainant is not willing or eligible (</a:t>
            </a:r>
            <a:r>
              <a:rPr lang="en-US" i="1" dirty="0"/>
              <a:t>e.g.</a:t>
            </a:r>
            <a:r>
              <a:rPr lang="en-US" dirty="0"/>
              <a:t>, has graduated)</a:t>
            </a:r>
          </a:p>
          <a:p>
            <a:pPr lvl="1">
              <a:spcBef>
                <a:spcPts val="600"/>
              </a:spcBef>
            </a:pPr>
            <a:r>
              <a:rPr lang="en-US" dirty="0"/>
              <a:t>A potential safety risk continues for other students/employees</a:t>
            </a:r>
          </a:p>
          <a:p>
            <a:pPr lvl="1">
              <a:spcBef>
                <a:spcPts val="600"/>
              </a:spcBef>
            </a:pPr>
            <a:r>
              <a:rPr lang="en-US" dirty="0"/>
              <a:t>A staff member is accused of committing sexual misconduct against a student</a:t>
            </a:r>
          </a:p>
          <a:p>
            <a:pPr marL="152396" indent="0">
              <a:spcBef>
                <a:spcPts val="1200"/>
              </a:spcBef>
              <a:buNone/>
            </a:pPr>
            <a:r>
              <a:rPr lang="en-US" sz="2400" b="1" dirty="0">
                <a:solidFill>
                  <a:schemeClr val="tx1">
                    <a:lumMod val="60000"/>
                    <a:lumOff val="40000"/>
                  </a:schemeClr>
                </a:solidFill>
              </a:rPr>
              <a:t>Examples:</a:t>
            </a:r>
          </a:p>
          <a:p>
            <a:pPr lvl="1">
              <a:spcBef>
                <a:spcPts val="600"/>
              </a:spcBef>
            </a:pPr>
            <a:r>
              <a:rPr lang="en-US" dirty="0"/>
              <a:t>The school has actual knowledge of a pattern of alleged sexual harassment by a perpetrator in a position of authority</a:t>
            </a:r>
          </a:p>
          <a:p>
            <a:pPr lvl="1">
              <a:spcBef>
                <a:spcPts val="600"/>
              </a:spcBef>
            </a:pPr>
            <a:r>
              <a:rPr lang="en-US" dirty="0"/>
              <a:t>The school wishes to investigate allegations in order to determine whether it has probable cause to find that an employee is engaging in sexual misconduct</a:t>
            </a:r>
          </a:p>
          <a:p>
            <a:pPr lvl="1">
              <a:spcBef>
                <a:spcPts val="600"/>
              </a:spcBef>
            </a:pPr>
            <a:r>
              <a:rPr lang="en-US" dirty="0"/>
              <a:t>A Title IX coordinator receives multiple reports of sexual harassment against the same respondent</a:t>
            </a:r>
          </a:p>
          <a:p>
            <a:pPr marL="152396" indent="0">
              <a:buNone/>
            </a:pPr>
            <a:endParaRPr lang="en-US" dirty="0"/>
          </a:p>
          <a:p>
            <a:pPr marL="101598" indent="0">
              <a:buNone/>
            </a:pPr>
            <a:endParaRPr lang="en-US" dirty="0"/>
          </a:p>
        </p:txBody>
      </p:sp>
      <p:sp>
        <p:nvSpPr>
          <p:cNvPr id="2" name="Title 1">
            <a:extLst>
              <a:ext uri="{FF2B5EF4-FFF2-40B4-BE49-F238E27FC236}">
                <a16:creationId xmlns:a16="http://schemas.microsoft.com/office/drawing/2014/main" id="{5FEF0026-604E-44B9-89DA-2267265DBB14}"/>
              </a:ext>
            </a:extLst>
          </p:cNvPr>
          <p:cNvSpPr>
            <a:spLocks noGrp="1"/>
          </p:cNvSpPr>
          <p:nvPr>
            <p:ph type="title"/>
          </p:nvPr>
        </p:nvSpPr>
        <p:spPr>
          <a:xfrm>
            <a:off x="834012" y="306244"/>
            <a:ext cx="11357987" cy="846696"/>
          </a:xfrm>
        </p:spPr>
        <p:txBody>
          <a:bodyPr/>
          <a:lstStyle/>
          <a:p>
            <a:pPr algn="l"/>
            <a:r>
              <a:rPr lang="en-US" sz="4000" dirty="0"/>
              <a:t>Formal Complaint Signed by School Staff</a:t>
            </a:r>
          </a:p>
        </p:txBody>
      </p:sp>
    </p:spTree>
    <p:extLst>
      <p:ext uri="{BB962C8B-B14F-4D97-AF65-F5344CB8AC3E}">
        <p14:creationId xmlns:p14="http://schemas.microsoft.com/office/powerpoint/2010/main" val="939844161"/>
      </p:ext>
    </p:extLst>
  </p:cSld>
  <p:clrMapOvr>
    <a:masterClrMapping/>
  </p:clrMapOvr>
  <p:transition spd="slow">
    <p:push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1" y="0"/>
            <a:ext cx="12191999" cy="6881235"/>
          </a:xfrm>
          <a:prstGeom prst="rect">
            <a:avLst/>
          </a:prstGeom>
          <a:blipFill>
            <a:blip r:embed="rId3" cstate="screen">
              <a:extLst>
                <a:ext uri="{28A0092B-C50C-407E-A947-70E740481C1C}">
                  <a14:useLocalDpi xmlns:a14="http://schemas.microsoft.com/office/drawing/2010/main"/>
                </a:ext>
              </a:extLst>
            </a:blip>
            <a:stretch>
              <a:fillRect/>
            </a:stretch>
          </a:blipFill>
          <a:ln w="12700">
            <a:miter lim="400000"/>
          </a:ln>
        </p:spPr>
        <p:txBody>
          <a:bodyPr lIns="25399" tIns="25399" rIns="25399" bIns="25399" anchor="ctr"/>
          <a:lstStyle/>
          <a:p>
            <a:pPr algn="ctr" defTabSz="412724" hangingPunct="0">
              <a:defRPr sz="3200">
                <a:solidFill>
                  <a:srgbClr val="FFFFFF"/>
                </a:solidFill>
              </a:defRPr>
            </a:pPr>
            <a:endParaRPr sz="1600" kern="0" dirty="0">
              <a:solidFill>
                <a:srgbClr val="FFFFFF"/>
              </a:solidFill>
              <a:sym typeface="Helvetica Light"/>
            </a:endParaRPr>
          </a:p>
        </p:txBody>
      </p:sp>
      <p:sp>
        <p:nvSpPr>
          <p:cNvPr id="3" name="Footer Placeholder 2"/>
          <p:cNvSpPr>
            <a:spLocks noGrp="1"/>
          </p:cNvSpPr>
          <p:nvPr>
            <p:ph type="ftr" sz="quarter" idx="11"/>
          </p:nvPr>
        </p:nvSpPr>
        <p:spPr>
          <a:xfrm>
            <a:off x="311150" y="25095200"/>
            <a:ext cx="11880850" cy="538163"/>
          </a:xfrm>
          <a:prstGeom prst="rect">
            <a:avLst/>
          </a:prstGeom>
        </p:spPr>
        <p:txBody>
          <a:bodyPr/>
          <a:lstStyle>
            <a:defPPr>
              <a:defRPr lang="en-US"/>
            </a:defPPr>
            <a:lvl1pPr marL="0" algn="l" defTabSz="3511296" rtl="0" eaLnBrk="1" latinLnBrk="0" hangingPunct="1">
              <a:defRPr lang="en-US" sz="3500" b="0" i="0" kern="1200">
                <a:solidFill>
                  <a:schemeClr val="bg1">
                    <a:lumMod val="65000"/>
                  </a:schemeClr>
                </a:solidFill>
                <a:latin typeface="Calibri Light" charset="0"/>
                <a:ea typeface="Calibri Light" charset="0"/>
                <a:cs typeface="Calibri Light" charset="0"/>
              </a:defRPr>
            </a:lvl1pPr>
            <a:lvl2pPr marL="1755648" algn="l" defTabSz="3511296" rtl="0" eaLnBrk="1" latinLnBrk="0" hangingPunct="1">
              <a:defRPr sz="6912" kern="1200">
                <a:solidFill>
                  <a:schemeClr val="tx1"/>
                </a:solidFill>
                <a:latin typeface="+mn-lt"/>
                <a:ea typeface="+mn-ea"/>
                <a:cs typeface="+mn-cs"/>
              </a:defRPr>
            </a:lvl2pPr>
            <a:lvl3pPr marL="3511296" algn="l" defTabSz="3511296" rtl="0" eaLnBrk="1" latinLnBrk="0" hangingPunct="1">
              <a:defRPr sz="6912" kern="1200">
                <a:solidFill>
                  <a:schemeClr val="tx1"/>
                </a:solidFill>
                <a:latin typeface="+mn-lt"/>
                <a:ea typeface="+mn-ea"/>
                <a:cs typeface="+mn-cs"/>
              </a:defRPr>
            </a:lvl3pPr>
            <a:lvl4pPr marL="5266944" algn="l" defTabSz="3511296" rtl="0" eaLnBrk="1" latinLnBrk="0" hangingPunct="1">
              <a:defRPr sz="6912" kern="1200">
                <a:solidFill>
                  <a:schemeClr val="tx1"/>
                </a:solidFill>
                <a:latin typeface="+mn-lt"/>
                <a:ea typeface="+mn-ea"/>
                <a:cs typeface="+mn-cs"/>
              </a:defRPr>
            </a:lvl4pPr>
            <a:lvl5pPr marL="7022592" algn="l" defTabSz="3511296" rtl="0" eaLnBrk="1" latinLnBrk="0" hangingPunct="1">
              <a:defRPr sz="6912" kern="1200">
                <a:solidFill>
                  <a:schemeClr val="tx1"/>
                </a:solidFill>
                <a:latin typeface="+mn-lt"/>
                <a:ea typeface="+mn-ea"/>
                <a:cs typeface="+mn-cs"/>
              </a:defRPr>
            </a:lvl5pPr>
            <a:lvl6pPr marL="8778240" algn="l" defTabSz="3511296" rtl="0" eaLnBrk="1" latinLnBrk="0" hangingPunct="1">
              <a:defRPr sz="6912" kern="1200">
                <a:solidFill>
                  <a:schemeClr val="tx1"/>
                </a:solidFill>
                <a:latin typeface="+mn-lt"/>
                <a:ea typeface="+mn-ea"/>
                <a:cs typeface="+mn-cs"/>
              </a:defRPr>
            </a:lvl6pPr>
            <a:lvl7pPr marL="10533888" algn="l" defTabSz="3511296" rtl="0" eaLnBrk="1" latinLnBrk="0" hangingPunct="1">
              <a:defRPr sz="6912" kern="1200">
                <a:solidFill>
                  <a:schemeClr val="tx1"/>
                </a:solidFill>
                <a:latin typeface="+mn-lt"/>
                <a:ea typeface="+mn-ea"/>
                <a:cs typeface="+mn-cs"/>
              </a:defRPr>
            </a:lvl7pPr>
            <a:lvl8pPr marL="12289536" algn="l" defTabSz="3511296" rtl="0" eaLnBrk="1" latinLnBrk="0" hangingPunct="1">
              <a:defRPr sz="6912" kern="1200">
                <a:solidFill>
                  <a:schemeClr val="tx1"/>
                </a:solidFill>
                <a:latin typeface="+mn-lt"/>
                <a:ea typeface="+mn-ea"/>
                <a:cs typeface="+mn-cs"/>
              </a:defRPr>
            </a:lvl8pPr>
            <a:lvl9pPr marL="14045184" algn="l" defTabSz="3511296" rtl="0" eaLnBrk="1" latinLnBrk="0" hangingPunct="1">
              <a:defRPr sz="6912" kern="1200">
                <a:solidFill>
                  <a:schemeClr val="tx1"/>
                </a:solidFill>
                <a:latin typeface="+mn-lt"/>
                <a:ea typeface="+mn-ea"/>
                <a:cs typeface="+mn-cs"/>
              </a:defRPr>
            </a:lvl9pPr>
          </a:lstStyle>
          <a:p>
            <a:r>
              <a:rPr lang="en-US" dirty="0"/>
              <a:t>© Copyright 2018.  Kriha Law LLC. Attorney Advertising.</a:t>
            </a:r>
          </a:p>
        </p:txBody>
      </p:sp>
      <p:sp>
        <p:nvSpPr>
          <p:cNvPr id="21" name="Shape 121"/>
          <p:cNvSpPr/>
          <p:nvPr/>
        </p:nvSpPr>
        <p:spPr>
          <a:xfrm>
            <a:off x="1703541" y="957845"/>
            <a:ext cx="8605380" cy="1401087"/>
          </a:xfrm>
          <a:prstGeom prst="rect">
            <a:avLst/>
          </a:prstGeom>
          <a:ln w="12700">
            <a:miter lim="400000"/>
          </a:ln>
          <a:extLst>
            <a:ext uri="{C572A759-6A51-4108-AA02-DFA0A04FC94B}">
              <ma14:wrappingTextBoxFlag xmlns:ma14="http://schemas.microsoft.com/office/mac/drawingml/2011/main" xmlns="" val="1"/>
            </a:ext>
          </a:extLst>
        </p:spPr>
        <p:txBody>
          <a:bodyPr wrap="square" lIns="25399" tIns="25399" rIns="25399" bIns="25399" anchor="ctr">
            <a:spAutoFit/>
          </a:bodyPr>
          <a:lstStyle/>
          <a:p>
            <a:pPr defTabSz="412724" hangingPunct="0">
              <a:lnSpc>
                <a:spcPct val="70000"/>
              </a:lnSpc>
              <a:defRPr sz="12400" cap="all">
                <a:solidFill>
                  <a:srgbClr val="343E47"/>
                </a:solidFill>
                <a:latin typeface="Roboto Black"/>
                <a:ea typeface="Roboto Black"/>
                <a:cs typeface="Roboto Black"/>
                <a:sym typeface="Roboto Black"/>
              </a:defRPr>
            </a:pPr>
            <a:r>
              <a:rPr lang="en-US" sz="6200" b="1" kern="0" cap="all" spc="-150" dirty="0">
                <a:solidFill>
                  <a:srgbClr val="343E47"/>
                </a:solidFill>
                <a:latin typeface="Arial" charset="0"/>
                <a:ea typeface="Arial" charset="0"/>
                <a:cs typeface="Arial" charset="0"/>
                <a:sym typeface="Roboto Black"/>
              </a:rPr>
              <a:t>Meet the </a:t>
            </a:r>
            <a:r>
              <a:rPr lang="en-US" sz="6200" b="1" kern="0" cap="all" spc="-150" dirty="0">
                <a:solidFill>
                  <a:srgbClr val="FF0000"/>
                </a:solidFill>
                <a:latin typeface="Arial" charset="0"/>
                <a:ea typeface="Arial" charset="0"/>
                <a:cs typeface="Arial" charset="0"/>
                <a:sym typeface="Roboto Black"/>
              </a:rPr>
              <a:t>presenter</a:t>
            </a:r>
            <a:endParaRPr sz="6200" b="1" kern="0" cap="all" spc="-150" dirty="0">
              <a:solidFill>
                <a:srgbClr val="FF0000"/>
              </a:solidFill>
              <a:latin typeface="Arial" charset="0"/>
              <a:ea typeface="Arial" charset="0"/>
              <a:cs typeface="Arial" charset="0"/>
              <a:sym typeface="Roboto Black"/>
            </a:endParaRPr>
          </a:p>
        </p:txBody>
      </p:sp>
      <p:sp>
        <p:nvSpPr>
          <p:cNvPr id="25" name="TextBox 24"/>
          <p:cNvSpPr txBox="1"/>
          <p:nvPr/>
        </p:nvSpPr>
        <p:spPr>
          <a:xfrm>
            <a:off x="1090217" y="2813546"/>
            <a:ext cx="8436555" cy="381130"/>
          </a:xfrm>
          <a:prstGeom prst="rect">
            <a:avLst/>
          </a:prstGeom>
          <a:noFill/>
        </p:spPr>
        <p:txBody>
          <a:bodyPr wrap="square" rtlCol="0">
            <a:spAutoFit/>
          </a:bodyPr>
          <a:lstStyle/>
          <a:p>
            <a:endParaRPr lang="en-US" sz="469" b="1" dirty="0">
              <a:solidFill>
                <a:schemeClr val="accent6"/>
              </a:solidFill>
            </a:endParaRPr>
          </a:p>
          <a:p>
            <a:endParaRPr lang="en-US" sz="469" b="1" dirty="0">
              <a:solidFill>
                <a:schemeClr val="accent6"/>
              </a:solidFill>
            </a:endParaRPr>
          </a:p>
          <a:p>
            <a:endParaRPr lang="en-US" sz="469" b="1" dirty="0">
              <a:solidFill>
                <a:schemeClr val="accent6"/>
              </a:solidFill>
            </a:endParaRPr>
          </a:p>
          <a:p>
            <a:endParaRPr lang="en-US" sz="469" b="1" dirty="0">
              <a:solidFill>
                <a:schemeClr val="accent6"/>
              </a:solidFill>
            </a:endParaRPr>
          </a:p>
        </p:txBody>
      </p:sp>
      <p:graphicFrame>
        <p:nvGraphicFramePr>
          <p:cNvPr id="2" name="Table 1">
            <a:extLst>
              <a:ext uri="{FF2B5EF4-FFF2-40B4-BE49-F238E27FC236}">
                <a16:creationId xmlns:a16="http://schemas.microsoft.com/office/drawing/2014/main" id="{6491243F-F6E6-45EC-8517-185179AD9E50}"/>
              </a:ext>
            </a:extLst>
          </p:cNvPr>
          <p:cNvGraphicFramePr>
            <a:graphicFrameLocks noGrp="1"/>
          </p:cNvGraphicFramePr>
          <p:nvPr>
            <p:extLst>
              <p:ext uri="{D42A27DB-BD31-4B8C-83A1-F6EECF244321}">
                <p14:modId xmlns:p14="http://schemas.microsoft.com/office/powerpoint/2010/main" val="2424618113"/>
              </p:ext>
            </p:extLst>
          </p:nvPr>
        </p:nvGraphicFramePr>
        <p:xfrm>
          <a:off x="1090217" y="2874528"/>
          <a:ext cx="10641320" cy="2936685"/>
        </p:xfrm>
        <a:graphic>
          <a:graphicData uri="http://schemas.openxmlformats.org/drawingml/2006/table">
            <a:tbl>
              <a:tblPr firstRow="1" bandRow="1">
                <a:tableStyleId>{5C22544A-7EE6-4342-B048-85BDC9FD1C3A}</a:tableStyleId>
              </a:tblPr>
              <a:tblGrid>
                <a:gridCol w="5305833">
                  <a:extLst>
                    <a:ext uri="{9D8B030D-6E8A-4147-A177-3AD203B41FA5}">
                      <a16:colId xmlns:a16="http://schemas.microsoft.com/office/drawing/2014/main" val="658846582"/>
                    </a:ext>
                  </a:extLst>
                </a:gridCol>
                <a:gridCol w="208280">
                  <a:extLst>
                    <a:ext uri="{9D8B030D-6E8A-4147-A177-3AD203B41FA5}">
                      <a16:colId xmlns:a16="http://schemas.microsoft.com/office/drawing/2014/main" val="1521723917"/>
                    </a:ext>
                  </a:extLst>
                </a:gridCol>
                <a:gridCol w="5127207">
                  <a:extLst>
                    <a:ext uri="{9D8B030D-6E8A-4147-A177-3AD203B41FA5}">
                      <a16:colId xmlns:a16="http://schemas.microsoft.com/office/drawing/2014/main" val="297689389"/>
                    </a:ext>
                  </a:extLst>
                </a:gridCol>
              </a:tblGrid>
              <a:tr h="2174153">
                <a:tc>
                  <a:txBody>
                    <a:bodyPr/>
                    <a:lstStyle/>
                    <a:p>
                      <a:endParaRPr lang="en-US" dirty="0"/>
                    </a:p>
                    <a:p>
                      <a:pPr marL="457200" algn="ctr"/>
                      <a:r>
                        <a:rPr lang="en-US" sz="3200" dirty="0">
                          <a:solidFill>
                            <a:srgbClr val="000000"/>
                          </a:solidFill>
                        </a:rPr>
                        <a:t>Stephanie Jones</a:t>
                      </a:r>
                    </a:p>
                    <a:p>
                      <a:pPr marL="457200" algn="ctr"/>
                      <a:r>
                        <a:rPr lang="en-US" sz="2400" b="0" dirty="0">
                          <a:solidFill>
                            <a:srgbClr val="000000"/>
                          </a:solidFill>
                          <a:hlinkClick r:id="rId4"/>
                        </a:rPr>
                        <a:t>Stephanie@krihaboucek.com</a:t>
                      </a:r>
                      <a:endParaRPr lang="en-US" sz="2400" b="0" dirty="0">
                        <a:solidFill>
                          <a:srgbClr val="000000"/>
                        </a:solidFill>
                      </a:endParaRPr>
                    </a:p>
                    <a:p>
                      <a:pPr marL="457200" algn="ctr"/>
                      <a:r>
                        <a:rPr lang="en-US" sz="2400" b="0" dirty="0">
                          <a:solidFill>
                            <a:srgbClr val="000000"/>
                          </a:solidFill>
                        </a:rPr>
                        <a:t>Office: (630) 394-3786</a:t>
                      </a:r>
                    </a:p>
                    <a:p>
                      <a:pPr marL="457200" algn="ctr"/>
                      <a:r>
                        <a:rPr lang="en-US" sz="2400" b="0" dirty="0">
                          <a:solidFill>
                            <a:srgbClr val="000000"/>
                          </a:solidFill>
                        </a:rPr>
                        <a:t>Cell: (314) 503-1299</a:t>
                      </a:r>
                    </a:p>
                    <a:p>
                      <a:pPr marL="457200" algn="ctr"/>
                      <a:r>
                        <a:rPr lang="en-US" sz="2400" b="0" dirty="0">
                          <a:solidFill>
                            <a:srgbClr val="000000"/>
                          </a:solidFill>
                        </a:rPr>
                        <a:t>@EdLawSteph1</a:t>
                      </a:r>
                      <a:endParaRPr lang="en-US" sz="1200" dirty="0"/>
                    </a:p>
                  </a:txBody>
                  <a:tcPr>
                    <a:noFill/>
                  </a:tcPr>
                </a:tc>
                <a:tc>
                  <a:txBody>
                    <a:bodyPr/>
                    <a:lstStyle/>
                    <a:p>
                      <a:endParaRPr lang="en-US" dirty="0"/>
                    </a:p>
                    <a:p>
                      <a:pPr algn="ctr"/>
                      <a:endParaRPr lang="en-US" sz="3200" dirty="0"/>
                    </a:p>
                  </a:txBody>
                  <a:tcPr>
                    <a:noFill/>
                  </a:tcPr>
                </a:tc>
                <a:tc>
                  <a: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sz="3200" dirty="0"/>
                    </a:p>
                    <a:p>
                      <a:pPr marL="457200" algn="ctr"/>
                      <a:endParaRPr lang="en-US" sz="2400" b="0" dirty="0">
                        <a:solidFill>
                          <a:srgbClr val="000000"/>
                        </a:solidFill>
                      </a:endParaRPr>
                    </a:p>
                  </a:txBody>
                  <a:tcPr>
                    <a:noFill/>
                  </a:tcPr>
                </a:tc>
                <a:extLst>
                  <a:ext uri="{0D108BD9-81ED-4DB2-BD59-A6C34878D82A}">
                    <a16:rowId xmlns:a16="http://schemas.microsoft.com/office/drawing/2014/main" val="2079233849"/>
                  </a:ext>
                </a:extLst>
              </a:tr>
            </a:tbl>
          </a:graphicData>
        </a:graphic>
      </p:graphicFrame>
      <p:pic>
        <p:nvPicPr>
          <p:cNvPr id="8" name="Picture 7">
            <a:extLst>
              <a:ext uri="{FF2B5EF4-FFF2-40B4-BE49-F238E27FC236}">
                <a16:creationId xmlns:a16="http://schemas.microsoft.com/office/drawing/2014/main" id="{5943F4DB-43D1-4859-889B-76DD2AC35973}"/>
              </a:ext>
            </a:extLst>
          </p:cNvPr>
          <p:cNvPicPr>
            <a:picLocks noChangeAspect="1"/>
          </p:cNvPicPr>
          <p:nvPr/>
        </p:nvPicPr>
        <p:blipFill>
          <a:blip r:embed="rId5"/>
          <a:stretch>
            <a:fillRect/>
          </a:stretch>
        </p:blipFill>
        <p:spPr>
          <a:xfrm>
            <a:off x="2257919" y="4766735"/>
            <a:ext cx="523875" cy="466725"/>
          </a:xfrm>
          <a:prstGeom prst="rect">
            <a:avLst/>
          </a:prstGeom>
        </p:spPr>
      </p:pic>
      <p:pic>
        <p:nvPicPr>
          <p:cNvPr id="6" name="Picture 5">
            <a:extLst>
              <a:ext uri="{FF2B5EF4-FFF2-40B4-BE49-F238E27FC236}">
                <a16:creationId xmlns:a16="http://schemas.microsoft.com/office/drawing/2014/main" id="{A66CBDE1-427D-4D2C-9795-8583B23474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42535" y="2419914"/>
            <a:ext cx="2148119" cy="3220355"/>
          </a:xfrm>
          <a:prstGeom prst="rect">
            <a:avLst/>
          </a:prstGeom>
        </p:spPr>
      </p:pic>
    </p:spTree>
    <p:extLst>
      <p:ext uri="{BB962C8B-B14F-4D97-AF65-F5344CB8AC3E}">
        <p14:creationId xmlns:p14="http://schemas.microsoft.com/office/powerpoint/2010/main" val="415109856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F64B1A-F536-49AE-BB7E-2B2444809064}"/>
              </a:ext>
            </a:extLst>
          </p:cNvPr>
          <p:cNvSpPr>
            <a:spLocks noGrp="1"/>
          </p:cNvSpPr>
          <p:nvPr>
            <p:ph type="body" idx="1"/>
          </p:nvPr>
        </p:nvSpPr>
        <p:spPr>
          <a:xfrm>
            <a:off x="582803" y="1340359"/>
            <a:ext cx="10832123" cy="4899667"/>
          </a:xfrm>
        </p:spPr>
        <p:txBody>
          <a:bodyPr/>
          <a:lstStyle/>
          <a:p>
            <a:r>
              <a:rPr lang="en-US" sz="2200" dirty="0"/>
              <a:t>After a formal complaint is filed, the parties may agree to engage in information resolution of the complaint</a:t>
            </a:r>
          </a:p>
          <a:p>
            <a:pPr>
              <a:spcBef>
                <a:spcPts val="1200"/>
              </a:spcBef>
            </a:pPr>
            <a:r>
              <a:rPr lang="en-US" sz="2200" dirty="0"/>
              <a:t>Requirements for informal resolution:</a:t>
            </a:r>
          </a:p>
          <a:p>
            <a:pPr lvl="1">
              <a:spcBef>
                <a:spcPts val="600"/>
              </a:spcBef>
            </a:pPr>
            <a:r>
              <a:rPr lang="en-US" sz="2200" dirty="0"/>
              <a:t>Can never be compelled; parties must mutually agree</a:t>
            </a:r>
          </a:p>
          <a:p>
            <a:pPr lvl="1">
              <a:spcBef>
                <a:spcPts val="600"/>
              </a:spcBef>
            </a:pPr>
            <a:r>
              <a:rPr lang="en-US" sz="2200" dirty="0"/>
              <a:t>May be facilitated at any time before a determination regarding responsibility is reached</a:t>
            </a:r>
          </a:p>
          <a:p>
            <a:pPr lvl="1">
              <a:spcBef>
                <a:spcPts val="600"/>
              </a:spcBef>
            </a:pPr>
            <a:r>
              <a:rPr lang="en-US" sz="2200" dirty="0"/>
              <a:t>Parties must provide written consent to participate in the informal resolution process</a:t>
            </a:r>
          </a:p>
          <a:p>
            <a:pPr lvl="1">
              <a:spcBef>
                <a:spcPts val="600"/>
              </a:spcBef>
            </a:pPr>
            <a:r>
              <a:rPr lang="en-US" sz="2200" dirty="0"/>
              <a:t>Before conclusion of the informal resolution process, either party has the right to withdraw their consent and return to the grievance/complaint procedure</a:t>
            </a:r>
          </a:p>
          <a:p>
            <a:pPr>
              <a:spcBef>
                <a:spcPts val="1200"/>
              </a:spcBef>
            </a:pPr>
            <a:r>
              <a:rPr lang="en-US" sz="2200" dirty="0"/>
              <a:t>Keep in mind that school districts are not allowed to use informal resolution for allegations of an employee’s sexual misconduct against a student</a:t>
            </a:r>
          </a:p>
          <a:p>
            <a:pPr marL="152396" indent="0">
              <a:buNone/>
            </a:pPr>
            <a:endParaRPr lang="en-US" dirty="0"/>
          </a:p>
          <a:p>
            <a:pPr marL="101598" indent="0">
              <a:buNone/>
            </a:pPr>
            <a:endParaRPr lang="en-US" dirty="0"/>
          </a:p>
        </p:txBody>
      </p:sp>
      <p:sp>
        <p:nvSpPr>
          <p:cNvPr id="2" name="Title 1">
            <a:extLst>
              <a:ext uri="{FF2B5EF4-FFF2-40B4-BE49-F238E27FC236}">
                <a16:creationId xmlns:a16="http://schemas.microsoft.com/office/drawing/2014/main" id="{5FEF0026-604E-44B9-89DA-2267265DBB14}"/>
              </a:ext>
            </a:extLst>
          </p:cNvPr>
          <p:cNvSpPr>
            <a:spLocks noGrp="1"/>
          </p:cNvSpPr>
          <p:nvPr>
            <p:ph type="title"/>
          </p:nvPr>
        </p:nvSpPr>
        <p:spPr>
          <a:xfrm>
            <a:off x="693336" y="306244"/>
            <a:ext cx="11498663" cy="846696"/>
          </a:xfrm>
        </p:spPr>
        <p:txBody>
          <a:bodyPr/>
          <a:lstStyle/>
          <a:p>
            <a:pPr algn="l"/>
            <a:r>
              <a:rPr lang="en-US" sz="4000" dirty="0"/>
              <a:t>Informal Resolution is (Sometimes) an Option</a:t>
            </a:r>
          </a:p>
        </p:txBody>
      </p:sp>
    </p:spTree>
    <p:extLst>
      <p:ext uri="{BB962C8B-B14F-4D97-AF65-F5344CB8AC3E}">
        <p14:creationId xmlns:p14="http://schemas.microsoft.com/office/powerpoint/2010/main" val="941597154"/>
      </p:ext>
    </p:extLst>
  </p:cSld>
  <p:clrMapOvr>
    <a:masterClrMapping/>
  </p:clrMapOvr>
  <p:transition spd="slow">
    <p:push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9991C37-EA9E-468F-960F-85623A82D553}"/>
              </a:ext>
            </a:extLst>
          </p:cNvPr>
          <p:cNvSpPr>
            <a:spLocks noGrp="1"/>
          </p:cNvSpPr>
          <p:nvPr>
            <p:ph type="body" idx="1"/>
          </p:nvPr>
        </p:nvSpPr>
        <p:spPr>
          <a:xfrm>
            <a:off x="751563" y="1590805"/>
            <a:ext cx="10747330" cy="4680559"/>
          </a:xfrm>
        </p:spPr>
        <p:txBody>
          <a:bodyPr/>
          <a:lstStyle/>
          <a:p>
            <a:pPr marL="152396" indent="0">
              <a:spcBef>
                <a:spcPts val="0"/>
              </a:spcBef>
              <a:buNone/>
            </a:pPr>
            <a:r>
              <a:rPr lang="en-US" sz="2800" dirty="0"/>
              <a:t>55 ILCS 80/4.5 new</a:t>
            </a:r>
          </a:p>
          <a:p>
            <a:pPr marL="152396" indent="0">
              <a:spcBef>
                <a:spcPts val="0"/>
              </a:spcBef>
              <a:buNone/>
            </a:pPr>
            <a:r>
              <a:rPr lang="en-US" sz="2800" dirty="0"/>
              <a:t>Effective January 1, 2020</a:t>
            </a:r>
          </a:p>
          <a:p>
            <a:pPr marL="152396" indent="0">
              <a:spcBef>
                <a:spcPts val="1200"/>
              </a:spcBef>
              <a:buNone/>
            </a:pPr>
            <a:r>
              <a:rPr lang="en-US" sz="2800" dirty="0"/>
              <a:t>Sec. 4.5. Forensic interviews; electronic recordings.</a:t>
            </a:r>
          </a:p>
          <a:p>
            <a:pPr marL="152396" indent="0">
              <a:buNone/>
            </a:pPr>
            <a:r>
              <a:rPr lang="en-US" sz="2800" dirty="0"/>
              <a:t>(a) Parental consent is no longer required for a forensic interview to be electronically recorded by the CAC. Failure to record does not render a forensic interview inadmissible.</a:t>
            </a:r>
          </a:p>
          <a:p>
            <a:pPr marL="152396" indent="0">
              <a:buNone/>
            </a:pPr>
            <a:r>
              <a:rPr lang="en-US" sz="2800" dirty="0"/>
              <a:t>(b) The recording of a forensic interview may be provided to school districts in relation to an administrative hearing (teacher dismissal, student expulsion, etc.) to limit re-traumatization of the child victim. </a:t>
            </a:r>
          </a:p>
        </p:txBody>
      </p:sp>
      <p:sp>
        <p:nvSpPr>
          <p:cNvPr id="5" name="Title 4">
            <a:extLst>
              <a:ext uri="{FF2B5EF4-FFF2-40B4-BE49-F238E27FC236}">
                <a16:creationId xmlns:a16="http://schemas.microsoft.com/office/drawing/2014/main" id="{FB0A2E69-A588-4820-91A2-B4503FD973FD}"/>
              </a:ext>
            </a:extLst>
          </p:cNvPr>
          <p:cNvSpPr>
            <a:spLocks noGrp="1"/>
          </p:cNvSpPr>
          <p:nvPr>
            <p:ph type="title"/>
          </p:nvPr>
        </p:nvSpPr>
        <p:spPr>
          <a:xfrm>
            <a:off x="876822" y="586636"/>
            <a:ext cx="9705951" cy="846696"/>
          </a:xfrm>
        </p:spPr>
        <p:txBody>
          <a:bodyPr/>
          <a:lstStyle/>
          <a:p>
            <a:pPr algn="l"/>
            <a:r>
              <a:rPr lang="en-US" sz="4000" dirty="0"/>
              <a:t>New Legislation re Forensic Interviews by the Child Advocacy Center (CAC) </a:t>
            </a:r>
          </a:p>
        </p:txBody>
      </p:sp>
    </p:spTree>
    <p:extLst>
      <p:ext uri="{BB962C8B-B14F-4D97-AF65-F5344CB8AC3E}">
        <p14:creationId xmlns:p14="http://schemas.microsoft.com/office/powerpoint/2010/main" val="4119061546"/>
      </p:ext>
    </p:extLst>
  </p:cSld>
  <p:clrMapOvr>
    <a:masterClrMapping/>
  </p:clrMapOvr>
  <p:transition spd="slow">
    <p:push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78DB7-E8F8-4A79-97D1-6C5D0009ACFC}"/>
              </a:ext>
            </a:extLst>
          </p:cNvPr>
          <p:cNvSpPr>
            <a:spLocks noGrp="1"/>
          </p:cNvSpPr>
          <p:nvPr>
            <p:ph type="title"/>
          </p:nvPr>
        </p:nvSpPr>
        <p:spPr>
          <a:xfrm>
            <a:off x="997233" y="633045"/>
            <a:ext cx="9943668" cy="810187"/>
          </a:xfrm>
        </p:spPr>
        <p:txBody>
          <a:bodyPr/>
          <a:lstStyle/>
          <a:p>
            <a:pPr algn="l"/>
            <a:r>
              <a:rPr lang="en-US" sz="4000" dirty="0"/>
              <a:t>Impartiality </a:t>
            </a:r>
            <a:r>
              <a:rPr lang="en-US" sz="2400" dirty="0"/>
              <a:t>(slide #1)</a:t>
            </a:r>
          </a:p>
        </p:txBody>
      </p:sp>
      <p:sp>
        <p:nvSpPr>
          <p:cNvPr id="5" name="Text Placeholder 4">
            <a:extLst>
              <a:ext uri="{FF2B5EF4-FFF2-40B4-BE49-F238E27FC236}">
                <a16:creationId xmlns:a16="http://schemas.microsoft.com/office/drawing/2014/main" id="{CFD097EA-591C-451C-B676-0939FEF35E74}"/>
              </a:ext>
            </a:extLst>
          </p:cNvPr>
          <p:cNvSpPr>
            <a:spLocks noGrp="1"/>
          </p:cNvSpPr>
          <p:nvPr>
            <p:ph type="body" idx="1"/>
          </p:nvPr>
        </p:nvSpPr>
        <p:spPr>
          <a:xfrm>
            <a:off x="997232" y="1538088"/>
            <a:ext cx="10568421" cy="4487221"/>
          </a:xfrm>
        </p:spPr>
        <p:txBody>
          <a:bodyPr/>
          <a:lstStyle/>
          <a:p>
            <a:r>
              <a:rPr lang="en-US" sz="2400" dirty="0"/>
              <a:t>We all have biases, whether conscious or unconscious</a:t>
            </a:r>
          </a:p>
          <a:p>
            <a:pPr lvl="1"/>
            <a:r>
              <a:rPr lang="en-US" sz="2400" dirty="0">
                <a:hlinkClick r:id="rId3"/>
              </a:rPr>
              <a:t>https://implicit.harvard.edu/implicit/</a:t>
            </a:r>
            <a:r>
              <a:rPr lang="en-US" sz="2400" dirty="0"/>
              <a:t> </a:t>
            </a:r>
          </a:p>
          <a:p>
            <a:pPr lvl="1"/>
            <a:r>
              <a:rPr lang="en-US" sz="2400" dirty="0">
                <a:hlinkClick r:id="rId4"/>
              </a:rPr>
              <a:t>https://trustandjustice.org/resources/intervention/implicit-bias</a:t>
            </a:r>
            <a:r>
              <a:rPr lang="en-US" sz="2400" dirty="0"/>
              <a:t> </a:t>
            </a:r>
          </a:p>
          <a:p>
            <a:pPr>
              <a:spcBef>
                <a:spcPts val="1200"/>
              </a:spcBef>
            </a:pPr>
            <a:r>
              <a:rPr lang="en-US" sz="2400" dirty="0"/>
              <a:t>Resist the urge to categorize people or situations</a:t>
            </a:r>
          </a:p>
          <a:p>
            <a:pPr>
              <a:spcBef>
                <a:spcPts val="1200"/>
              </a:spcBef>
            </a:pPr>
            <a:r>
              <a:rPr lang="en-US" sz="2400" dirty="0"/>
              <a:t>Reflect critically on your own identity and experience</a:t>
            </a:r>
          </a:p>
          <a:p>
            <a:pPr>
              <a:spcBef>
                <a:spcPts val="1200"/>
              </a:spcBef>
            </a:pPr>
            <a:r>
              <a:rPr lang="en-US" sz="2400" dirty="0"/>
              <a:t>Recognize when your identity and experience may affect your judgment</a:t>
            </a:r>
          </a:p>
          <a:p>
            <a:pPr>
              <a:spcBef>
                <a:spcPts val="1200"/>
              </a:spcBef>
            </a:pPr>
            <a:r>
              <a:rPr lang="en-US" sz="2400" dirty="0"/>
              <a:t>Hold yourself accountable and seek opportunities for continuous improvement</a:t>
            </a:r>
          </a:p>
          <a:p>
            <a:endParaRPr lang="en-US" dirty="0"/>
          </a:p>
        </p:txBody>
      </p:sp>
    </p:spTree>
    <p:extLst>
      <p:ext uri="{BB962C8B-B14F-4D97-AF65-F5344CB8AC3E}">
        <p14:creationId xmlns:p14="http://schemas.microsoft.com/office/powerpoint/2010/main" val="1781182565"/>
      </p:ext>
    </p:extLst>
  </p:cSld>
  <p:clrMapOvr>
    <a:masterClrMapping/>
  </p:clrMapOvr>
  <p:transition spd="slow">
    <p:push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978DB7-E8F8-4A79-97D1-6C5D0009ACFC}"/>
              </a:ext>
            </a:extLst>
          </p:cNvPr>
          <p:cNvSpPr>
            <a:spLocks noGrp="1"/>
          </p:cNvSpPr>
          <p:nvPr>
            <p:ph type="title"/>
          </p:nvPr>
        </p:nvSpPr>
        <p:spPr/>
        <p:txBody>
          <a:bodyPr/>
          <a:lstStyle/>
          <a:p>
            <a:pPr algn="l"/>
            <a:r>
              <a:rPr lang="en-US" sz="4000" dirty="0"/>
              <a:t>Impartiality </a:t>
            </a:r>
            <a:r>
              <a:rPr lang="en-US" sz="2400" dirty="0"/>
              <a:t>(slide #2)</a:t>
            </a:r>
          </a:p>
        </p:txBody>
      </p:sp>
      <p:sp>
        <p:nvSpPr>
          <p:cNvPr id="5" name="Text Placeholder 4">
            <a:extLst>
              <a:ext uri="{FF2B5EF4-FFF2-40B4-BE49-F238E27FC236}">
                <a16:creationId xmlns:a16="http://schemas.microsoft.com/office/drawing/2014/main" id="{CFD097EA-591C-451C-B676-0939FEF35E74}"/>
              </a:ext>
            </a:extLst>
          </p:cNvPr>
          <p:cNvSpPr>
            <a:spLocks noGrp="1"/>
          </p:cNvSpPr>
          <p:nvPr>
            <p:ph type="body" idx="1"/>
          </p:nvPr>
        </p:nvSpPr>
        <p:spPr>
          <a:xfrm>
            <a:off x="997232" y="1443233"/>
            <a:ext cx="9943669" cy="5114734"/>
          </a:xfrm>
        </p:spPr>
        <p:txBody>
          <a:bodyPr/>
          <a:lstStyle/>
          <a:p>
            <a:r>
              <a:rPr lang="en-US" dirty="0"/>
              <a:t>Being impartial means setting aside preconceived beliefs and the urge to judge.</a:t>
            </a:r>
          </a:p>
          <a:p>
            <a:r>
              <a:rPr lang="en-US" dirty="0"/>
              <a:t>Being impartial means listening equally to all sides and perspectives and focusing on understanding the viewpoints of all involved.</a:t>
            </a:r>
          </a:p>
          <a:p>
            <a:pPr lvl="1">
              <a:spcBef>
                <a:spcPts val="1200"/>
              </a:spcBef>
            </a:pPr>
            <a:r>
              <a:rPr lang="en-US" dirty="0"/>
              <a:t>Listening impartially to others takes </a:t>
            </a:r>
            <a:r>
              <a:rPr lang="en-US" b="1" dirty="0"/>
              <a:t>time</a:t>
            </a:r>
          </a:p>
          <a:p>
            <a:pPr lvl="1"/>
            <a:r>
              <a:rPr lang="en-US" dirty="0"/>
              <a:t>Listening impartially requires </a:t>
            </a:r>
            <a:r>
              <a:rPr lang="en-US" b="1" dirty="0"/>
              <a:t>awareness</a:t>
            </a:r>
            <a:r>
              <a:rPr lang="en-US" dirty="0"/>
              <a:t> of one’s own biases</a:t>
            </a:r>
          </a:p>
          <a:p>
            <a:pPr lvl="1"/>
            <a:r>
              <a:rPr lang="en-US" dirty="0"/>
              <a:t>Listening impartially means </a:t>
            </a:r>
            <a:r>
              <a:rPr lang="en-US" b="1" dirty="0"/>
              <a:t>asking questions that open up dialogue</a:t>
            </a:r>
            <a:r>
              <a:rPr lang="en-US" dirty="0"/>
              <a:t>, rather than close it down</a:t>
            </a:r>
          </a:p>
          <a:p>
            <a:pPr marL="478364" indent="-342900"/>
            <a:r>
              <a:rPr lang="en-US" dirty="0"/>
              <a:t>Strategies for demonstrating impartiality include summarizing what you have heard and reflecting back. This can help you avoid bias and ensure that you are correctly understanding what the person has to say.</a:t>
            </a:r>
          </a:p>
          <a:p>
            <a:pPr marL="478364" indent="-342900"/>
            <a:r>
              <a:rPr lang="en-US" dirty="0"/>
              <a:t>Acknowledge where differences between accounts/perspectives exist; rather than seek to smooth over differences (which is human nature), seek more details.</a:t>
            </a:r>
          </a:p>
          <a:p>
            <a:pPr marL="478364" indent="-342900"/>
            <a:r>
              <a:rPr lang="en-US" dirty="0"/>
              <a:t>Take care that your words, tone of voice and body language are neutral and open.</a:t>
            </a:r>
          </a:p>
        </p:txBody>
      </p:sp>
    </p:spTree>
    <p:extLst>
      <p:ext uri="{BB962C8B-B14F-4D97-AF65-F5344CB8AC3E}">
        <p14:creationId xmlns:p14="http://schemas.microsoft.com/office/powerpoint/2010/main" val="3481649018"/>
      </p:ext>
    </p:extLst>
  </p:cSld>
  <p:clrMapOvr>
    <a:masterClrMapping/>
  </p:clrMapOvr>
  <p:transition spd="slow">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p:txBody>
          <a:bodyPr/>
          <a:lstStyle/>
          <a:p>
            <a:pPr algn="l"/>
            <a:r>
              <a:rPr lang="en-US" sz="4000" dirty="0"/>
              <a:t>Investigations </a:t>
            </a:r>
            <a:r>
              <a:rPr lang="en-US" sz="4000" dirty="0">
                <a:latin typeface="Calibri" panose="020F0502020204030204" pitchFamily="34" charset="0"/>
                <a:cs typeface="Calibri" panose="020F0502020204030204" pitchFamily="34" charset="0"/>
              </a:rPr>
              <a:t>—</a:t>
            </a:r>
            <a:r>
              <a:rPr lang="en-US" sz="4000" dirty="0"/>
              <a:t> An Overview</a:t>
            </a:r>
          </a:p>
        </p:txBody>
      </p:sp>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a:xfrm>
            <a:off x="962033" y="1443233"/>
            <a:ext cx="5133967" cy="4487010"/>
          </a:xfrm>
        </p:spPr>
        <p:txBody>
          <a:bodyPr/>
          <a:lstStyle/>
          <a:p>
            <a:r>
              <a:rPr lang="en-US" dirty="0"/>
              <a:t>Burden is on the school (not the parties) to gather evidence</a:t>
            </a:r>
          </a:p>
          <a:p>
            <a:r>
              <a:rPr lang="en-US" dirty="0"/>
              <a:t>Evidence that is legally privileged may not be used; parties can opt to waive this privilege</a:t>
            </a:r>
          </a:p>
          <a:p>
            <a:r>
              <a:rPr lang="en-US" dirty="0"/>
              <a:t>Equal opportunity for parties to present witnesses</a:t>
            </a:r>
          </a:p>
          <a:p>
            <a:pPr lvl="1">
              <a:spcBef>
                <a:spcPts val="600"/>
              </a:spcBef>
              <a:buFont typeface="Arial" panose="020B0604020202020204" pitchFamily="34" charset="0"/>
              <a:buChar char="•"/>
            </a:pPr>
            <a:r>
              <a:rPr lang="en-US" sz="2000" dirty="0"/>
              <a:t>Fact witnesses </a:t>
            </a:r>
          </a:p>
          <a:p>
            <a:pPr lvl="1">
              <a:buFont typeface="Arial" panose="020B0604020202020204" pitchFamily="34" charset="0"/>
              <a:buChar char="•"/>
            </a:pPr>
            <a:r>
              <a:rPr lang="en-US" sz="2000" dirty="0"/>
              <a:t>Expert witnesses</a:t>
            </a:r>
          </a:p>
          <a:p>
            <a:r>
              <a:rPr lang="en-US" dirty="0"/>
              <a:t>School is not able to restrict either party from discussing allegations or to gathering evidence</a:t>
            </a:r>
          </a:p>
          <a:p>
            <a:pPr marL="118531" indent="0">
              <a:buNone/>
            </a:pPr>
            <a:endParaRPr lang="en-US" dirty="0"/>
          </a:p>
        </p:txBody>
      </p:sp>
      <p:sp>
        <p:nvSpPr>
          <p:cNvPr id="5" name="Text Placeholder 4">
            <a:extLst>
              <a:ext uri="{FF2B5EF4-FFF2-40B4-BE49-F238E27FC236}">
                <a16:creationId xmlns:a16="http://schemas.microsoft.com/office/drawing/2014/main" id="{FD60D41C-FC2A-4561-B2B2-632767289C2F}"/>
              </a:ext>
            </a:extLst>
          </p:cNvPr>
          <p:cNvSpPr>
            <a:spLocks noGrp="1"/>
          </p:cNvSpPr>
          <p:nvPr>
            <p:ph type="body" idx="2"/>
          </p:nvPr>
        </p:nvSpPr>
        <p:spPr>
          <a:xfrm>
            <a:off x="6188151" y="1443233"/>
            <a:ext cx="5133967" cy="4806842"/>
          </a:xfrm>
        </p:spPr>
        <p:txBody>
          <a:bodyPr/>
          <a:lstStyle/>
          <a:p>
            <a:r>
              <a:rPr lang="en-US" dirty="0"/>
              <a:t>Parties have an equal opportunity to select ‘advisors’ of their choice (may be attorney) at their own expense</a:t>
            </a:r>
          </a:p>
          <a:p>
            <a:r>
              <a:rPr lang="en-US" dirty="0"/>
              <a:t>School staff must provide notice to all parties of hearings, interviews and meetings to allow time to prepare</a:t>
            </a:r>
          </a:p>
          <a:p>
            <a:r>
              <a:rPr lang="en-US" dirty="0"/>
              <a:t>Equal opportunity for parties to inspect/review all evidence to ensure that each party can respond in a thoughtful and meaningful way</a:t>
            </a:r>
          </a:p>
          <a:p>
            <a:pPr lvl="1">
              <a:spcBef>
                <a:spcPts val="600"/>
              </a:spcBef>
              <a:buFont typeface="Arial" panose="020B0604020202020204" pitchFamily="34" charset="0"/>
              <a:buChar char="•"/>
            </a:pPr>
            <a:r>
              <a:rPr lang="en-US" sz="2000" dirty="0"/>
              <a:t>Must send all evidence to parties before final report created</a:t>
            </a:r>
          </a:p>
          <a:p>
            <a:pPr lvl="1">
              <a:buFont typeface="Arial" panose="020B0604020202020204" pitchFamily="34" charset="0"/>
              <a:buChar char="•"/>
            </a:pPr>
            <a:r>
              <a:rPr lang="en-US" sz="2000" dirty="0"/>
              <a:t>Must allow at least 10 days to respond</a:t>
            </a:r>
          </a:p>
        </p:txBody>
      </p:sp>
    </p:spTree>
    <p:extLst>
      <p:ext uri="{BB962C8B-B14F-4D97-AF65-F5344CB8AC3E}">
        <p14:creationId xmlns:p14="http://schemas.microsoft.com/office/powerpoint/2010/main" val="362733064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000"/>
                                        <p:tgtEl>
                                          <p:spTgt spid="4">
                                            <p:txEl>
                                              <p:pRg st="3" end="3"/>
                                            </p:txEl>
                                          </p:spTgt>
                                        </p:tgtEl>
                                      </p:cBhvr>
                                    </p:animEffect>
                                    <p:anim calcmode="lin" valueType="num">
                                      <p:cBhvr>
                                        <p:cTn id="2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1000"/>
                                        <p:tgtEl>
                                          <p:spTgt spid="4">
                                            <p:txEl>
                                              <p:pRg st="4" end="4"/>
                                            </p:txEl>
                                          </p:spTgt>
                                        </p:tgtEl>
                                      </p:cBhvr>
                                    </p:animEffect>
                                    <p:anim calcmode="lin" valueType="num">
                                      <p:cBhvr>
                                        <p:cTn id="3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xEl>
                                              <p:pRg st="5" end="5"/>
                                            </p:txEl>
                                          </p:spTgt>
                                        </p:tgtEl>
                                        <p:attrNameLst>
                                          <p:attrName>style.visibility</p:attrName>
                                        </p:attrNameLst>
                                      </p:cBhvr>
                                      <p:to>
                                        <p:strVal val="visible"/>
                                      </p:to>
                                    </p:set>
                                    <p:animEffect transition="in" filter="fade">
                                      <p:cBhvr>
                                        <p:cTn id="38" dur="1000"/>
                                        <p:tgtEl>
                                          <p:spTgt spid="4">
                                            <p:txEl>
                                              <p:pRg st="5" end="5"/>
                                            </p:txEl>
                                          </p:spTgt>
                                        </p:tgtEl>
                                      </p:cBhvr>
                                    </p:animEffect>
                                    <p:anim calcmode="lin" valueType="num">
                                      <p:cBhvr>
                                        <p:cTn id="39"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1000"/>
                                        <p:tgtEl>
                                          <p:spTgt spid="5">
                                            <p:txEl>
                                              <p:pRg st="0" end="0"/>
                                            </p:txEl>
                                          </p:spTgt>
                                        </p:tgtEl>
                                      </p:cBhvr>
                                    </p:animEffect>
                                    <p:anim calcmode="lin" valueType="num">
                                      <p:cBhvr>
                                        <p:cTn id="4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fade">
                                      <p:cBhvr>
                                        <p:cTn id="52" dur="1000"/>
                                        <p:tgtEl>
                                          <p:spTgt spid="5">
                                            <p:txEl>
                                              <p:pRg st="1" end="1"/>
                                            </p:txEl>
                                          </p:spTgt>
                                        </p:tgtEl>
                                      </p:cBhvr>
                                    </p:animEffect>
                                    <p:anim calcmode="lin" valueType="num">
                                      <p:cBhvr>
                                        <p:cTn id="5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5">
                                            <p:txEl>
                                              <p:pRg st="2" end="2"/>
                                            </p:txEl>
                                          </p:spTgt>
                                        </p:tgtEl>
                                        <p:attrNameLst>
                                          <p:attrName>style.visibility</p:attrName>
                                        </p:attrNameLst>
                                      </p:cBhvr>
                                      <p:to>
                                        <p:strVal val="visible"/>
                                      </p:to>
                                    </p:set>
                                    <p:animEffect transition="in" filter="fade">
                                      <p:cBhvr>
                                        <p:cTn id="59" dur="1000"/>
                                        <p:tgtEl>
                                          <p:spTgt spid="5">
                                            <p:txEl>
                                              <p:pRg st="2" end="2"/>
                                            </p:txEl>
                                          </p:spTgt>
                                        </p:tgtEl>
                                      </p:cBhvr>
                                    </p:animEffect>
                                    <p:anim calcmode="lin" valueType="num">
                                      <p:cBhvr>
                                        <p:cTn id="6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61" dur="1000" fill="hold"/>
                                        <p:tgtEl>
                                          <p:spTgt spid="5">
                                            <p:txEl>
                                              <p:pRg st="2" end="2"/>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
                                            <p:txEl>
                                              <p:pRg st="3" end="3"/>
                                            </p:txEl>
                                          </p:spTgt>
                                        </p:tgtEl>
                                        <p:attrNameLst>
                                          <p:attrName>style.visibility</p:attrName>
                                        </p:attrNameLst>
                                      </p:cBhvr>
                                      <p:to>
                                        <p:strVal val="visible"/>
                                      </p:to>
                                    </p:set>
                                    <p:animEffect transition="in" filter="fade">
                                      <p:cBhvr>
                                        <p:cTn id="64" dur="1000"/>
                                        <p:tgtEl>
                                          <p:spTgt spid="5">
                                            <p:txEl>
                                              <p:pRg st="3" end="3"/>
                                            </p:txEl>
                                          </p:spTgt>
                                        </p:tgtEl>
                                      </p:cBhvr>
                                    </p:animEffect>
                                    <p:anim calcmode="lin" valueType="num">
                                      <p:cBhvr>
                                        <p:cTn id="6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
                                            <p:txEl>
                                              <p:pRg st="4" end="4"/>
                                            </p:txEl>
                                          </p:spTgt>
                                        </p:tgtEl>
                                        <p:attrNameLst>
                                          <p:attrName>style.visibility</p:attrName>
                                        </p:attrNameLst>
                                      </p:cBhvr>
                                      <p:to>
                                        <p:strVal val="visible"/>
                                      </p:to>
                                    </p:set>
                                    <p:animEffect transition="in" filter="fade">
                                      <p:cBhvr>
                                        <p:cTn id="69" dur="1000"/>
                                        <p:tgtEl>
                                          <p:spTgt spid="5">
                                            <p:txEl>
                                              <p:pRg st="4" end="4"/>
                                            </p:txEl>
                                          </p:spTgt>
                                        </p:tgtEl>
                                      </p:cBhvr>
                                    </p:animEffect>
                                    <p:anim calcmode="lin" valueType="num">
                                      <p:cBhvr>
                                        <p:cTn id="7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ADCE3C-DF34-455E-A584-040F8AF79070}"/>
              </a:ext>
            </a:extLst>
          </p:cNvPr>
          <p:cNvSpPr>
            <a:spLocks noGrp="1"/>
          </p:cNvSpPr>
          <p:nvPr>
            <p:ph type="title"/>
          </p:nvPr>
        </p:nvSpPr>
        <p:spPr>
          <a:xfrm>
            <a:off x="1045983" y="325677"/>
            <a:ext cx="9162730" cy="1579271"/>
          </a:xfrm>
        </p:spPr>
        <p:txBody>
          <a:bodyPr/>
          <a:lstStyle/>
          <a:p>
            <a:pPr algn="l"/>
            <a:r>
              <a:rPr lang="en-US" sz="4000" dirty="0"/>
              <a:t>Allow Other Investigations to Run Their Course*</a:t>
            </a:r>
          </a:p>
        </p:txBody>
      </p:sp>
      <p:pic>
        <p:nvPicPr>
          <p:cNvPr id="2050" name="Picture 2" descr="Law Enforcement - Thomas University">
            <a:extLst>
              <a:ext uri="{FF2B5EF4-FFF2-40B4-BE49-F238E27FC236}">
                <a16:creationId xmlns:a16="http://schemas.microsoft.com/office/drawing/2014/main" id="{CA0D2D68-6F50-4F8D-BABD-64FDF5B4DA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982" y="2217106"/>
            <a:ext cx="6565555" cy="29185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most 100 children died last year in cases involving DCFS | WICS">
            <a:extLst>
              <a:ext uri="{FF2B5EF4-FFF2-40B4-BE49-F238E27FC236}">
                <a16:creationId xmlns:a16="http://schemas.microsoft.com/office/drawing/2014/main" id="{3F28D44E-BBBF-47B9-815E-0CC4973592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077" y="3738463"/>
            <a:ext cx="6288065" cy="311953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5CF3B37-AEC0-4B4C-9EB6-4CAA7E1502E4}"/>
              </a:ext>
            </a:extLst>
          </p:cNvPr>
          <p:cNvSpPr txBox="1"/>
          <p:nvPr/>
        </p:nvSpPr>
        <p:spPr>
          <a:xfrm>
            <a:off x="7728559" y="2217106"/>
            <a:ext cx="4807963" cy="954107"/>
          </a:xfrm>
          <a:prstGeom prst="rect">
            <a:avLst/>
          </a:prstGeom>
          <a:noFill/>
        </p:spPr>
        <p:txBody>
          <a:bodyPr wrap="square" rtlCol="0">
            <a:spAutoFit/>
          </a:bodyPr>
          <a:lstStyle/>
          <a:p>
            <a:r>
              <a:rPr lang="en-US" sz="2800" dirty="0"/>
              <a:t>*Usually - </a:t>
            </a:r>
          </a:p>
          <a:p>
            <a:r>
              <a:rPr lang="en-US" sz="2800" dirty="0"/>
              <a:t>Check with legal counsel</a:t>
            </a:r>
          </a:p>
        </p:txBody>
      </p:sp>
    </p:spTree>
    <p:extLst>
      <p:ext uri="{BB962C8B-B14F-4D97-AF65-F5344CB8AC3E}">
        <p14:creationId xmlns:p14="http://schemas.microsoft.com/office/powerpoint/2010/main" val="1850813737"/>
      </p:ext>
    </p:extLst>
  </p:cSld>
  <p:clrMapOvr>
    <a:masterClrMapping/>
  </p:clrMapOvr>
  <p:transition spd="slow">
    <p:push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p:txBody>
          <a:bodyPr/>
          <a:lstStyle/>
          <a:p>
            <a:pPr algn="l"/>
            <a:r>
              <a:rPr lang="en-US" sz="4000" dirty="0"/>
              <a:t>Investigations </a:t>
            </a:r>
            <a:r>
              <a:rPr lang="en-US" sz="4000" dirty="0">
                <a:latin typeface="Calibri" panose="020F0502020204030204" pitchFamily="34" charset="0"/>
                <a:cs typeface="Calibri" panose="020F0502020204030204" pitchFamily="34" charset="0"/>
              </a:rPr>
              <a:t>—</a:t>
            </a:r>
            <a:r>
              <a:rPr lang="en-US" sz="4000" dirty="0"/>
              <a:t> Tips and Strategies</a:t>
            </a:r>
          </a:p>
        </p:txBody>
      </p:sp>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a:xfrm>
            <a:off x="997233" y="1443233"/>
            <a:ext cx="10909846" cy="4788556"/>
          </a:xfrm>
        </p:spPr>
        <p:txBody>
          <a:bodyPr/>
          <a:lstStyle/>
          <a:p>
            <a:r>
              <a:rPr lang="en-US" dirty="0"/>
              <a:t>Plan investigation scope and timeline </a:t>
            </a:r>
          </a:p>
          <a:p>
            <a:r>
              <a:rPr lang="en-US" dirty="0"/>
              <a:t>Identify and interview all involved parties and witnesses</a:t>
            </a:r>
            <a:endParaRPr lang="en-US" sz="2000" dirty="0"/>
          </a:p>
          <a:p>
            <a:pPr lvl="1">
              <a:spcBef>
                <a:spcPts val="1200"/>
              </a:spcBef>
            </a:pPr>
            <a:r>
              <a:rPr lang="en-US" sz="2000" dirty="0"/>
              <a:t>Interview the complainant and the respondent (separately) about what happened; additional interviews may be needed as evidence is uncovered</a:t>
            </a:r>
          </a:p>
          <a:p>
            <a:pPr lvl="1">
              <a:spcBef>
                <a:spcPts val="600"/>
              </a:spcBef>
            </a:pPr>
            <a:r>
              <a:rPr lang="en-US" sz="2000" dirty="0"/>
              <a:t>Ask open-ended questions about the incident(s) in the complaint</a:t>
            </a:r>
          </a:p>
          <a:p>
            <a:pPr lvl="2">
              <a:buFont typeface="Arial" panose="020B0604020202020204" pitchFamily="34" charset="0"/>
              <a:buChar char="•"/>
            </a:pPr>
            <a:r>
              <a:rPr lang="en-US" sz="2000" dirty="0"/>
              <a:t>Pre-script standardized, open-ended questions</a:t>
            </a:r>
          </a:p>
          <a:p>
            <a:pPr lvl="2">
              <a:buFont typeface="Arial" panose="020B0604020202020204" pitchFamily="34" charset="0"/>
              <a:buChar char="•"/>
            </a:pPr>
            <a:r>
              <a:rPr lang="en-US" sz="2000" dirty="0"/>
              <a:t>Use neutral language</a:t>
            </a:r>
          </a:p>
          <a:p>
            <a:pPr lvl="2">
              <a:buFont typeface="Arial" panose="020B0604020202020204" pitchFamily="34" charset="0"/>
              <a:buChar char="•"/>
            </a:pPr>
            <a:r>
              <a:rPr lang="en-US" sz="2000" dirty="0"/>
              <a:t>Allow time for follow-up questions</a:t>
            </a:r>
          </a:p>
          <a:p>
            <a:pPr lvl="2">
              <a:buFont typeface="Arial" panose="020B0604020202020204" pitchFamily="34" charset="0"/>
              <a:buChar char="•"/>
            </a:pPr>
            <a:r>
              <a:rPr lang="en-US" sz="2000" dirty="0"/>
              <a:t>Refrain from using judgmental or projecting language</a:t>
            </a:r>
          </a:p>
          <a:p>
            <a:pPr lvl="1">
              <a:spcBef>
                <a:spcPts val="600"/>
              </a:spcBef>
            </a:pPr>
            <a:r>
              <a:rPr lang="en-US" sz="2000" dirty="0"/>
              <a:t>Ask each person for the names of potential witnesses for additional interviews</a:t>
            </a:r>
          </a:p>
          <a:p>
            <a:pPr lvl="1">
              <a:spcBef>
                <a:spcPts val="600"/>
              </a:spcBef>
            </a:pPr>
            <a:r>
              <a:rPr lang="en-US" sz="2000" dirty="0"/>
              <a:t>Understand and implement trauma-informed interviews</a:t>
            </a:r>
          </a:p>
          <a:p>
            <a:pPr marL="118531" indent="0">
              <a:buNone/>
            </a:pPr>
            <a:endParaRPr lang="en-US" dirty="0"/>
          </a:p>
        </p:txBody>
      </p:sp>
    </p:spTree>
    <p:extLst>
      <p:ext uri="{BB962C8B-B14F-4D97-AF65-F5344CB8AC3E}">
        <p14:creationId xmlns:p14="http://schemas.microsoft.com/office/powerpoint/2010/main" val="353015001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Effect transition="in" filter="fade">
                                      <p:cBhvr>
                                        <p:cTn id="39" dur="1000"/>
                                        <p:tgtEl>
                                          <p:spTgt spid="4">
                                            <p:txEl>
                                              <p:pRg st="6" end="6"/>
                                            </p:txEl>
                                          </p:spTgt>
                                        </p:tgtEl>
                                      </p:cBhvr>
                                    </p:animEffect>
                                    <p:anim calcmode="lin" valueType="num">
                                      <p:cBhvr>
                                        <p:cTn id="4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
                                            <p:txEl>
                                              <p:pRg st="7" end="7"/>
                                            </p:txEl>
                                          </p:spTgt>
                                        </p:tgtEl>
                                        <p:attrNameLst>
                                          <p:attrName>style.visibility</p:attrName>
                                        </p:attrNameLst>
                                      </p:cBhvr>
                                      <p:to>
                                        <p:strVal val="visible"/>
                                      </p:to>
                                    </p:set>
                                    <p:animEffect transition="in" filter="fade">
                                      <p:cBhvr>
                                        <p:cTn id="44" dur="1000"/>
                                        <p:tgtEl>
                                          <p:spTgt spid="4">
                                            <p:txEl>
                                              <p:pRg st="7" end="7"/>
                                            </p:txEl>
                                          </p:spTgt>
                                        </p:tgtEl>
                                      </p:cBhvr>
                                    </p:animEffect>
                                    <p:anim calcmode="lin" valueType="num">
                                      <p:cBhvr>
                                        <p:cTn id="4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4">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
                                            <p:txEl>
                                              <p:pRg st="9" end="9"/>
                                            </p:txEl>
                                          </p:spTgt>
                                        </p:tgtEl>
                                        <p:attrNameLst>
                                          <p:attrName>style.visibility</p:attrName>
                                        </p:attrNameLst>
                                      </p:cBhvr>
                                      <p:to>
                                        <p:strVal val="visible"/>
                                      </p:to>
                                    </p:set>
                                    <p:animEffect transition="in" filter="fade">
                                      <p:cBhvr>
                                        <p:cTn id="54" dur="1000"/>
                                        <p:tgtEl>
                                          <p:spTgt spid="4">
                                            <p:txEl>
                                              <p:pRg st="9" end="9"/>
                                            </p:txEl>
                                          </p:spTgt>
                                        </p:tgtEl>
                                      </p:cBhvr>
                                    </p:animEffect>
                                    <p:anim calcmode="lin" valueType="num">
                                      <p:cBhvr>
                                        <p:cTn id="55"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a:xfrm>
            <a:off x="841148" y="514127"/>
            <a:ext cx="10628710" cy="706490"/>
          </a:xfrm>
        </p:spPr>
        <p:txBody>
          <a:bodyPr/>
          <a:lstStyle/>
          <a:p>
            <a:pPr algn="l"/>
            <a:r>
              <a:rPr lang="en-US" sz="4000" dirty="0"/>
              <a:t>Investigations </a:t>
            </a:r>
            <a:r>
              <a:rPr lang="en-US" sz="4000" dirty="0">
                <a:cs typeface="Calibri" panose="020F0502020204030204" pitchFamily="34" charset="0"/>
              </a:rPr>
              <a:t>— Evidence to be Reviewed</a:t>
            </a:r>
            <a:endParaRPr lang="en-US" sz="4000" dirty="0"/>
          </a:p>
        </p:txBody>
      </p:sp>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a:xfrm>
            <a:off x="722141" y="1220617"/>
            <a:ext cx="10747717" cy="5150038"/>
          </a:xfrm>
        </p:spPr>
        <p:txBody>
          <a:bodyPr/>
          <a:lstStyle/>
          <a:p>
            <a:r>
              <a:rPr lang="en-US" dirty="0"/>
              <a:t>Gather any other relevant documentation available, such as documents, files, audio and video recordings, security camera footage, entry/exit logs, text messages, emails, social media posts, physical evidence, police reports, diary entries, etc. </a:t>
            </a:r>
          </a:p>
          <a:p>
            <a:pPr lvl="1">
              <a:spcBef>
                <a:spcPts val="1200"/>
              </a:spcBef>
            </a:pPr>
            <a:r>
              <a:rPr lang="en-US" sz="2000" dirty="0"/>
              <a:t>Privileged information, such as medical records, educational records or correspondence between a party and their lawyer is generally off limits, but a person may voluntarily offer this information</a:t>
            </a:r>
          </a:p>
          <a:p>
            <a:pPr lvl="1">
              <a:spcBef>
                <a:spcPts val="600"/>
              </a:spcBef>
            </a:pPr>
            <a:r>
              <a:rPr lang="en-US" sz="2000" dirty="0"/>
              <a:t>Think about what evidence could potentially corroborate (support) the statements made in the interviews</a:t>
            </a:r>
          </a:p>
          <a:p>
            <a:pPr lvl="1">
              <a:spcBef>
                <a:spcPts val="600"/>
              </a:spcBef>
            </a:pPr>
            <a:r>
              <a:rPr lang="en-US" sz="2000" dirty="0"/>
              <a:t>If a search is necessary, remember it must comply with the Fourth Amendment</a:t>
            </a:r>
          </a:p>
          <a:p>
            <a:pPr>
              <a:spcBef>
                <a:spcPts val="1200"/>
              </a:spcBef>
            </a:pPr>
            <a:r>
              <a:rPr lang="en-US" dirty="0"/>
              <a:t>Once compiled, send all evidence to complainant and respondent (and their advisors) with plenty of time (at least 10 days) to meaningfully respond</a:t>
            </a:r>
          </a:p>
          <a:p>
            <a:r>
              <a:rPr lang="en-US" dirty="0"/>
              <a:t>Refrain at this step the credibility of the parties or their statements, but document details that </a:t>
            </a:r>
            <a:r>
              <a:rPr lang="en-US" i="1" dirty="0"/>
              <a:t>do</a:t>
            </a:r>
            <a:r>
              <a:rPr lang="en-US" dirty="0"/>
              <a:t> and/or </a:t>
            </a:r>
            <a:r>
              <a:rPr lang="en-US" i="1" dirty="0"/>
              <a:t>do not </a:t>
            </a:r>
            <a:r>
              <a:rPr lang="en-US" dirty="0"/>
              <a:t>align with other parties’ accounts and other relevant evidence</a:t>
            </a:r>
          </a:p>
          <a:p>
            <a:pPr marL="118531" indent="0">
              <a:buNone/>
            </a:pPr>
            <a:endParaRPr lang="en-US" dirty="0"/>
          </a:p>
        </p:txBody>
      </p:sp>
    </p:spTree>
    <p:extLst>
      <p:ext uri="{BB962C8B-B14F-4D97-AF65-F5344CB8AC3E}">
        <p14:creationId xmlns:p14="http://schemas.microsoft.com/office/powerpoint/2010/main" val="113649784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1000"/>
                                        <p:tgtEl>
                                          <p:spTgt spid="4">
                                            <p:txEl>
                                              <p:pRg st="3" end="3"/>
                                            </p:txEl>
                                          </p:spTgt>
                                        </p:tgtEl>
                                      </p:cBhvr>
                                    </p:animEffect>
                                    <p:anim calcmode="lin" valueType="num">
                                      <p:cBhvr>
                                        <p:cTn id="2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58B59-801E-493E-A51E-3D4A24140BDD}"/>
              </a:ext>
            </a:extLst>
          </p:cNvPr>
          <p:cNvSpPr>
            <a:spLocks noGrp="1"/>
          </p:cNvSpPr>
          <p:nvPr>
            <p:ph type="title"/>
          </p:nvPr>
        </p:nvSpPr>
        <p:spPr>
          <a:xfrm>
            <a:off x="984737" y="300033"/>
            <a:ext cx="9956163" cy="1143200"/>
          </a:xfrm>
        </p:spPr>
        <p:txBody>
          <a:bodyPr/>
          <a:lstStyle/>
          <a:p>
            <a:pPr algn="l"/>
            <a:r>
              <a:rPr lang="en-US" sz="4000" dirty="0"/>
              <a:t>Investigation </a:t>
            </a:r>
            <a:r>
              <a:rPr lang="en-US" sz="4000" dirty="0">
                <a:cs typeface="Calibri" panose="020F0502020204030204" pitchFamily="34" charset="0"/>
              </a:rPr>
              <a:t>— The Written Report</a:t>
            </a:r>
            <a:endParaRPr lang="en-US" sz="4000" dirty="0"/>
          </a:p>
        </p:txBody>
      </p:sp>
      <p:sp>
        <p:nvSpPr>
          <p:cNvPr id="4" name="Text Placeholder 3">
            <a:extLst>
              <a:ext uri="{FF2B5EF4-FFF2-40B4-BE49-F238E27FC236}">
                <a16:creationId xmlns:a16="http://schemas.microsoft.com/office/drawing/2014/main" id="{82E455C1-EA6D-4A31-9BE0-A7C9A6E9CA06}"/>
              </a:ext>
            </a:extLst>
          </p:cNvPr>
          <p:cNvSpPr>
            <a:spLocks noGrp="1"/>
          </p:cNvSpPr>
          <p:nvPr>
            <p:ph type="body" idx="1"/>
          </p:nvPr>
        </p:nvSpPr>
        <p:spPr>
          <a:xfrm>
            <a:off x="834012" y="1443233"/>
            <a:ext cx="10106889" cy="4487221"/>
          </a:xfrm>
        </p:spPr>
        <p:txBody>
          <a:bodyPr/>
          <a:lstStyle/>
          <a:p>
            <a:pPr marL="461431" indent="-342900"/>
            <a:r>
              <a:rPr lang="en-US" dirty="0">
                <a:solidFill>
                  <a:srgbClr val="000000"/>
                </a:solidFill>
              </a:rPr>
              <a:t>The investigator prepares a final written investigation report that fairly summarizes all the relevant evidence, without making a determination of responsibility or deciding ‘fault’</a:t>
            </a:r>
          </a:p>
          <a:p>
            <a:pPr marL="461431" indent="-342900"/>
            <a:r>
              <a:rPr lang="en-US" dirty="0">
                <a:solidFill>
                  <a:srgbClr val="000000"/>
                </a:solidFill>
              </a:rPr>
              <a:t>The investigator does not determine the credibility of parties, witnesses or evidence</a:t>
            </a:r>
          </a:p>
          <a:p>
            <a:pPr marL="461431" indent="-342900"/>
            <a:r>
              <a:rPr lang="en-US" dirty="0">
                <a:solidFill>
                  <a:srgbClr val="000000"/>
                </a:solidFill>
              </a:rPr>
              <a:t>The investigator gathers all relevant evidence and turns everything over to the decision-maker to weigh credibility and make a decision (this happens during the next phase) </a:t>
            </a:r>
          </a:p>
          <a:p>
            <a:pPr marL="461431" indent="-342900"/>
            <a:r>
              <a:rPr lang="en-US" dirty="0"/>
              <a:t>The final written investigation report must be sent to each party</a:t>
            </a:r>
          </a:p>
          <a:p>
            <a:pPr marL="461431" indent="-342900"/>
            <a:r>
              <a:rPr lang="en-US" dirty="0"/>
              <a:t>Keep in mind that the complainant has the right to withdraw the complaint at any time</a:t>
            </a:r>
          </a:p>
          <a:p>
            <a:pPr marL="461431" indent="-342900"/>
            <a:r>
              <a:rPr lang="en-US" dirty="0"/>
              <a:t>The parties may also mutually agree to participate in the informal resolution process at any time</a:t>
            </a:r>
          </a:p>
        </p:txBody>
      </p:sp>
    </p:spTree>
    <p:extLst>
      <p:ext uri="{BB962C8B-B14F-4D97-AF65-F5344CB8AC3E}">
        <p14:creationId xmlns:p14="http://schemas.microsoft.com/office/powerpoint/2010/main" val="171266622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61BAE4-7BDE-45CA-92BD-5AECD7951803}"/>
              </a:ext>
            </a:extLst>
          </p:cNvPr>
          <p:cNvSpPr>
            <a:spLocks noGrp="1"/>
          </p:cNvSpPr>
          <p:nvPr>
            <p:ph type="body" sz="quarter" idx="11"/>
          </p:nvPr>
        </p:nvSpPr>
        <p:spPr>
          <a:xfrm>
            <a:off x="6601216" y="654049"/>
            <a:ext cx="5045222" cy="1158875"/>
          </a:xfrm>
        </p:spPr>
        <p:txBody>
          <a:bodyPr>
            <a:normAutofit fontScale="92500" lnSpcReduction="20000"/>
          </a:bodyPr>
          <a:lstStyle/>
          <a:p>
            <a:r>
              <a:rPr lang="en-US" b="1" dirty="0">
                <a:solidFill>
                  <a:srgbClr val="FF0000"/>
                </a:solidFill>
              </a:rPr>
              <a:t>Corey’s Law and Student Interviews</a:t>
            </a:r>
          </a:p>
        </p:txBody>
      </p:sp>
      <p:sp>
        <p:nvSpPr>
          <p:cNvPr id="3" name="Text Placeholder 2">
            <a:extLst>
              <a:ext uri="{FF2B5EF4-FFF2-40B4-BE49-F238E27FC236}">
                <a16:creationId xmlns:a16="http://schemas.microsoft.com/office/drawing/2014/main" id="{2E8E966F-986B-4FE2-B74C-DA2223E8F431}"/>
              </a:ext>
            </a:extLst>
          </p:cNvPr>
          <p:cNvSpPr>
            <a:spLocks noGrp="1"/>
          </p:cNvSpPr>
          <p:nvPr>
            <p:ph type="body" sz="quarter" idx="12"/>
          </p:nvPr>
        </p:nvSpPr>
        <p:spPr>
          <a:xfrm>
            <a:off x="6096000" y="1991637"/>
            <a:ext cx="5550438" cy="4212313"/>
          </a:xfrm>
        </p:spPr>
        <p:txBody>
          <a:bodyPr>
            <a:noAutofit/>
          </a:bodyPr>
          <a:lstStyle/>
          <a:p>
            <a:pPr marL="457200" indent="-457200">
              <a:buFont typeface="Arial" panose="020B0604020202020204" pitchFamily="34" charset="0"/>
              <a:buChar char="•"/>
            </a:pPr>
            <a:r>
              <a:rPr lang="en-US" sz="2400" dirty="0"/>
              <a:t>Corey’s Law requires notice to parents before a student is interviewed by law enforcement, an SRO, or school security personnel</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Must make reasonable efforts to allow parents to be present during the interview if held on school grounds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105 ILCS 5/22-85</a:t>
            </a:r>
          </a:p>
        </p:txBody>
      </p:sp>
    </p:spTree>
    <p:extLst>
      <p:ext uri="{BB962C8B-B14F-4D97-AF65-F5344CB8AC3E}">
        <p14:creationId xmlns:p14="http://schemas.microsoft.com/office/powerpoint/2010/main" val="61896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A9D9AD1-9E1F-4A8E-ABBE-E0B5C45F9415}"/>
              </a:ext>
            </a:extLst>
          </p:cNvPr>
          <p:cNvGraphicFramePr/>
          <p:nvPr>
            <p:extLst>
              <p:ext uri="{D42A27DB-BD31-4B8C-83A1-F6EECF244321}">
                <p14:modId xmlns:p14="http://schemas.microsoft.com/office/powerpoint/2010/main" val="863590077"/>
              </p:ext>
            </p:extLst>
          </p:nvPr>
        </p:nvGraphicFramePr>
        <p:xfrm>
          <a:off x="268288" y="481013"/>
          <a:ext cx="11923712" cy="63769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tar: 5 Points 2">
            <a:extLst>
              <a:ext uri="{FF2B5EF4-FFF2-40B4-BE49-F238E27FC236}">
                <a16:creationId xmlns:a16="http://schemas.microsoft.com/office/drawing/2014/main" id="{D1B94DD6-9BD1-40DE-A43B-59DA00251431}"/>
              </a:ext>
            </a:extLst>
          </p:cNvPr>
          <p:cNvSpPr/>
          <p:nvPr/>
        </p:nvSpPr>
        <p:spPr>
          <a:xfrm>
            <a:off x="6969180" y="202678"/>
            <a:ext cx="1282700" cy="1181100"/>
          </a:xfrm>
          <a:prstGeom prst="star5">
            <a:avLst/>
          </a:prstGeom>
          <a:solidFill>
            <a:srgbClr val="FFD11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87908280"/>
      </p:ext>
    </p:extLst>
  </p:cSld>
  <p:clrMapOvr>
    <a:masterClrMapping/>
  </p:clrMapOvr>
  <p:transition spd="slow">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D2334-ABE2-4BEA-ABE4-C8FC1D051BA0}"/>
              </a:ext>
            </a:extLst>
          </p:cNvPr>
          <p:cNvSpPr>
            <a:spLocks noGrp="1"/>
          </p:cNvSpPr>
          <p:nvPr>
            <p:ph type="title"/>
          </p:nvPr>
        </p:nvSpPr>
        <p:spPr>
          <a:xfrm>
            <a:off x="2260879" y="173024"/>
            <a:ext cx="9365064" cy="1143200"/>
          </a:xfrm>
        </p:spPr>
        <p:txBody>
          <a:bodyPr/>
          <a:lstStyle/>
          <a:p>
            <a:pPr algn="l"/>
            <a:r>
              <a:rPr lang="en-US" sz="4000" dirty="0"/>
              <a:t>Hearing / Opportunity to Question</a:t>
            </a:r>
          </a:p>
        </p:txBody>
      </p:sp>
      <p:grpSp>
        <p:nvGrpSpPr>
          <p:cNvPr id="3" name="Group 2">
            <a:extLst>
              <a:ext uri="{FF2B5EF4-FFF2-40B4-BE49-F238E27FC236}">
                <a16:creationId xmlns:a16="http://schemas.microsoft.com/office/drawing/2014/main" id="{59B3C6F7-6076-417D-9632-702792359741}"/>
              </a:ext>
            </a:extLst>
          </p:cNvPr>
          <p:cNvGrpSpPr/>
          <p:nvPr/>
        </p:nvGrpSpPr>
        <p:grpSpPr>
          <a:xfrm>
            <a:off x="3248378" y="1581559"/>
            <a:ext cx="3123175" cy="4942863"/>
            <a:chOff x="3248378" y="1581559"/>
            <a:chExt cx="3123175" cy="4942863"/>
          </a:xfrm>
        </p:grpSpPr>
        <p:sp>
          <p:nvSpPr>
            <p:cNvPr id="6" name="Freeform: Shape 5">
              <a:extLst>
                <a:ext uri="{FF2B5EF4-FFF2-40B4-BE49-F238E27FC236}">
                  <a16:creationId xmlns:a16="http://schemas.microsoft.com/office/drawing/2014/main" id="{46F88A4A-E324-41B9-BBD1-31B28F264A1C}"/>
                </a:ext>
              </a:extLst>
            </p:cNvPr>
            <p:cNvSpPr/>
            <p:nvPr/>
          </p:nvSpPr>
          <p:spPr>
            <a:xfrm>
              <a:off x="3248378" y="1581559"/>
              <a:ext cx="2602646" cy="1306928"/>
            </a:xfrm>
            <a:custGeom>
              <a:avLst/>
              <a:gdLst>
                <a:gd name="connsiteX0" fmla="*/ 0 w 2602646"/>
                <a:gd name="connsiteY0" fmla="*/ 130132 h 1301323"/>
                <a:gd name="connsiteX1" fmla="*/ 130132 w 2602646"/>
                <a:gd name="connsiteY1" fmla="*/ 0 h 1301323"/>
                <a:gd name="connsiteX2" fmla="*/ 2472514 w 2602646"/>
                <a:gd name="connsiteY2" fmla="*/ 0 h 1301323"/>
                <a:gd name="connsiteX3" fmla="*/ 2602646 w 2602646"/>
                <a:gd name="connsiteY3" fmla="*/ 130132 h 1301323"/>
                <a:gd name="connsiteX4" fmla="*/ 2602646 w 2602646"/>
                <a:gd name="connsiteY4" fmla="*/ 1171191 h 1301323"/>
                <a:gd name="connsiteX5" fmla="*/ 2472514 w 2602646"/>
                <a:gd name="connsiteY5" fmla="*/ 1301323 h 1301323"/>
                <a:gd name="connsiteX6" fmla="*/ 130132 w 2602646"/>
                <a:gd name="connsiteY6" fmla="*/ 1301323 h 1301323"/>
                <a:gd name="connsiteX7" fmla="*/ 0 w 2602646"/>
                <a:gd name="connsiteY7" fmla="*/ 1171191 h 1301323"/>
                <a:gd name="connsiteX8" fmla="*/ 0 w 2602646"/>
                <a:gd name="connsiteY8" fmla="*/ 130132 h 130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646" h="1301323">
                  <a:moveTo>
                    <a:pt x="0" y="130132"/>
                  </a:moveTo>
                  <a:cubicBezTo>
                    <a:pt x="0" y="58262"/>
                    <a:pt x="58262" y="0"/>
                    <a:pt x="130132" y="0"/>
                  </a:cubicBezTo>
                  <a:lnTo>
                    <a:pt x="2472514" y="0"/>
                  </a:lnTo>
                  <a:cubicBezTo>
                    <a:pt x="2544384" y="0"/>
                    <a:pt x="2602646" y="58262"/>
                    <a:pt x="2602646" y="130132"/>
                  </a:cubicBezTo>
                  <a:lnTo>
                    <a:pt x="2602646" y="1171191"/>
                  </a:lnTo>
                  <a:cubicBezTo>
                    <a:pt x="2602646" y="1243061"/>
                    <a:pt x="2544384" y="1301323"/>
                    <a:pt x="2472514" y="1301323"/>
                  </a:cubicBezTo>
                  <a:lnTo>
                    <a:pt x="130132" y="1301323"/>
                  </a:lnTo>
                  <a:cubicBezTo>
                    <a:pt x="58262" y="1301323"/>
                    <a:pt x="0" y="1243061"/>
                    <a:pt x="0" y="1171191"/>
                  </a:cubicBezTo>
                  <a:lnTo>
                    <a:pt x="0" y="1301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29" tIns="67324" rIns="81929" bIns="67324" numCol="1" spcCol="1270" anchor="ctr" anchorCtr="0">
              <a:noAutofit/>
            </a:bodyPr>
            <a:lstStyle/>
            <a:p>
              <a:pPr marL="0" lvl="0" indent="0" algn="ctr" defTabSz="1022350">
                <a:lnSpc>
                  <a:spcPct val="90000"/>
                </a:lnSpc>
                <a:spcBef>
                  <a:spcPct val="0"/>
                </a:spcBef>
                <a:spcAft>
                  <a:spcPct val="35000"/>
                </a:spcAft>
                <a:buNone/>
              </a:pPr>
              <a:r>
                <a:rPr lang="en-US" sz="6600" kern="1200" dirty="0"/>
                <a:t>K-12</a:t>
              </a:r>
            </a:p>
          </p:txBody>
        </p:sp>
        <p:sp>
          <p:nvSpPr>
            <p:cNvPr id="7" name="Freeform: Shape 6">
              <a:extLst>
                <a:ext uri="{FF2B5EF4-FFF2-40B4-BE49-F238E27FC236}">
                  <a16:creationId xmlns:a16="http://schemas.microsoft.com/office/drawing/2014/main" id="{A21C2EED-66A5-4C9E-AB26-D5ABD9699391}"/>
                </a:ext>
              </a:extLst>
            </p:cNvPr>
            <p:cNvSpPr/>
            <p:nvPr/>
          </p:nvSpPr>
          <p:spPr>
            <a:xfrm>
              <a:off x="3508643" y="2882881"/>
              <a:ext cx="260264" cy="980195"/>
            </a:xfrm>
            <a:custGeom>
              <a:avLst/>
              <a:gdLst/>
              <a:ahLst/>
              <a:cxnLst/>
              <a:rect l="0" t="0" r="0" b="0"/>
              <a:pathLst>
                <a:path>
                  <a:moveTo>
                    <a:pt x="0" y="0"/>
                  </a:moveTo>
                  <a:lnTo>
                    <a:pt x="0" y="975992"/>
                  </a:lnTo>
                  <a:lnTo>
                    <a:pt x="260264" y="97599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 name="Freeform: Shape 7">
              <a:extLst>
                <a:ext uri="{FF2B5EF4-FFF2-40B4-BE49-F238E27FC236}">
                  <a16:creationId xmlns:a16="http://schemas.microsoft.com/office/drawing/2014/main" id="{FF1838D6-0986-4BFA-A035-D220D662E3FC}"/>
                </a:ext>
              </a:extLst>
            </p:cNvPr>
            <p:cNvSpPr/>
            <p:nvPr/>
          </p:nvSpPr>
          <p:spPr>
            <a:xfrm>
              <a:off x="3768907" y="3208213"/>
              <a:ext cx="2327093" cy="1306928"/>
            </a:xfrm>
            <a:custGeom>
              <a:avLst/>
              <a:gdLst>
                <a:gd name="connsiteX0" fmla="*/ 0 w 2082117"/>
                <a:gd name="connsiteY0" fmla="*/ 130132 h 1301323"/>
                <a:gd name="connsiteX1" fmla="*/ 130132 w 2082117"/>
                <a:gd name="connsiteY1" fmla="*/ 0 h 1301323"/>
                <a:gd name="connsiteX2" fmla="*/ 1951985 w 2082117"/>
                <a:gd name="connsiteY2" fmla="*/ 0 h 1301323"/>
                <a:gd name="connsiteX3" fmla="*/ 2082117 w 2082117"/>
                <a:gd name="connsiteY3" fmla="*/ 130132 h 1301323"/>
                <a:gd name="connsiteX4" fmla="*/ 2082117 w 2082117"/>
                <a:gd name="connsiteY4" fmla="*/ 1171191 h 1301323"/>
                <a:gd name="connsiteX5" fmla="*/ 1951985 w 2082117"/>
                <a:gd name="connsiteY5" fmla="*/ 1301323 h 1301323"/>
                <a:gd name="connsiteX6" fmla="*/ 130132 w 2082117"/>
                <a:gd name="connsiteY6" fmla="*/ 1301323 h 1301323"/>
                <a:gd name="connsiteX7" fmla="*/ 0 w 2082117"/>
                <a:gd name="connsiteY7" fmla="*/ 1171191 h 1301323"/>
                <a:gd name="connsiteX8" fmla="*/ 0 w 2082117"/>
                <a:gd name="connsiteY8" fmla="*/ 130132 h 130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117" h="1301323">
                  <a:moveTo>
                    <a:pt x="0" y="130132"/>
                  </a:moveTo>
                  <a:cubicBezTo>
                    <a:pt x="0" y="58262"/>
                    <a:pt x="58262" y="0"/>
                    <a:pt x="130132" y="0"/>
                  </a:cubicBezTo>
                  <a:lnTo>
                    <a:pt x="1951985" y="0"/>
                  </a:lnTo>
                  <a:cubicBezTo>
                    <a:pt x="2023855" y="0"/>
                    <a:pt x="2082117" y="58262"/>
                    <a:pt x="2082117" y="130132"/>
                  </a:cubicBezTo>
                  <a:lnTo>
                    <a:pt x="2082117" y="1171191"/>
                  </a:lnTo>
                  <a:cubicBezTo>
                    <a:pt x="2082117" y="1243061"/>
                    <a:pt x="2023855" y="1301323"/>
                    <a:pt x="1951985" y="1301323"/>
                  </a:cubicBezTo>
                  <a:lnTo>
                    <a:pt x="130132" y="1301323"/>
                  </a:lnTo>
                  <a:cubicBezTo>
                    <a:pt x="58262" y="1301323"/>
                    <a:pt x="0" y="1243061"/>
                    <a:pt x="0" y="1171191"/>
                  </a:cubicBezTo>
                  <a:lnTo>
                    <a:pt x="0" y="13013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604" tIns="111774" rIns="148604" bIns="111774" numCol="1" spcCol="1270" anchor="ctr" anchorCtr="0">
              <a:noAutofit/>
            </a:bodyPr>
            <a:lstStyle/>
            <a:p>
              <a:pPr marL="0" lvl="0" indent="0" algn="ctr" defTabSz="2578100">
                <a:lnSpc>
                  <a:spcPct val="90000"/>
                </a:lnSpc>
                <a:spcBef>
                  <a:spcPct val="0"/>
                </a:spcBef>
                <a:spcAft>
                  <a:spcPct val="35000"/>
                </a:spcAft>
                <a:buNone/>
              </a:pPr>
              <a:r>
                <a:rPr lang="en-US" sz="2000" kern="1200" dirty="0"/>
                <a:t>Live hearing permitted, but not required </a:t>
              </a:r>
            </a:p>
          </p:txBody>
        </p:sp>
        <p:sp>
          <p:nvSpPr>
            <p:cNvPr id="9" name="Freeform: Shape 8">
              <a:extLst>
                <a:ext uri="{FF2B5EF4-FFF2-40B4-BE49-F238E27FC236}">
                  <a16:creationId xmlns:a16="http://schemas.microsoft.com/office/drawing/2014/main" id="{0F18E66B-691C-4B12-B185-4C26EF152486}"/>
                </a:ext>
              </a:extLst>
            </p:cNvPr>
            <p:cNvSpPr/>
            <p:nvPr/>
          </p:nvSpPr>
          <p:spPr>
            <a:xfrm>
              <a:off x="3508643" y="2882881"/>
              <a:ext cx="260264" cy="2613855"/>
            </a:xfrm>
            <a:custGeom>
              <a:avLst/>
              <a:gdLst/>
              <a:ahLst/>
              <a:cxnLst/>
              <a:rect l="0" t="0" r="0" b="0"/>
              <a:pathLst>
                <a:path>
                  <a:moveTo>
                    <a:pt x="0" y="0"/>
                  </a:moveTo>
                  <a:lnTo>
                    <a:pt x="0" y="2602646"/>
                  </a:lnTo>
                  <a:lnTo>
                    <a:pt x="260264" y="26026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C801A588-4BE0-4FB4-9BCF-77FEAA90560B}"/>
                </a:ext>
              </a:extLst>
            </p:cNvPr>
            <p:cNvSpPr/>
            <p:nvPr/>
          </p:nvSpPr>
          <p:spPr>
            <a:xfrm>
              <a:off x="3768907" y="4834867"/>
              <a:ext cx="2602646" cy="1689555"/>
            </a:xfrm>
            <a:custGeom>
              <a:avLst/>
              <a:gdLst>
                <a:gd name="connsiteX0" fmla="*/ 0 w 2082117"/>
                <a:gd name="connsiteY0" fmla="*/ 130132 h 1301323"/>
                <a:gd name="connsiteX1" fmla="*/ 130132 w 2082117"/>
                <a:gd name="connsiteY1" fmla="*/ 0 h 1301323"/>
                <a:gd name="connsiteX2" fmla="*/ 1951985 w 2082117"/>
                <a:gd name="connsiteY2" fmla="*/ 0 h 1301323"/>
                <a:gd name="connsiteX3" fmla="*/ 2082117 w 2082117"/>
                <a:gd name="connsiteY3" fmla="*/ 130132 h 1301323"/>
                <a:gd name="connsiteX4" fmla="*/ 2082117 w 2082117"/>
                <a:gd name="connsiteY4" fmla="*/ 1171191 h 1301323"/>
                <a:gd name="connsiteX5" fmla="*/ 1951985 w 2082117"/>
                <a:gd name="connsiteY5" fmla="*/ 1301323 h 1301323"/>
                <a:gd name="connsiteX6" fmla="*/ 130132 w 2082117"/>
                <a:gd name="connsiteY6" fmla="*/ 1301323 h 1301323"/>
                <a:gd name="connsiteX7" fmla="*/ 0 w 2082117"/>
                <a:gd name="connsiteY7" fmla="*/ 1171191 h 1301323"/>
                <a:gd name="connsiteX8" fmla="*/ 0 w 2082117"/>
                <a:gd name="connsiteY8" fmla="*/ 130132 h 130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117" h="1301323">
                  <a:moveTo>
                    <a:pt x="0" y="130132"/>
                  </a:moveTo>
                  <a:cubicBezTo>
                    <a:pt x="0" y="58262"/>
                    <a:pt x="58262" y="0"/>
                    <a:pt x="130132" y="0"/>
                  </a:cubicBezTo>
                  <a:lnTo>
                    <a:pt x="1951985" y="0"/>
                  </a:lnTo>
                  <a:cubicBezTo>
                    <a:pt x="2023855" y="0"/>
                    <a:pt x="2082117" y="58262"/>
                    <a:pt x="2082117" y="130132"/>
                  </a:cubicBezTo>
                  <a:lnTo>
                    <a:pt x="2082117" y="1171191"/>
                  </a:lnTo>
                  <a:cubicBezTo>
                    <a:pt x="2082117" y="1243061"/>
                    <a:pt x="2023855" y="1301323"/>
                    <a:pt x="1951985" y="1301323"/>
                  </a:cubicBezTo>
                  <a:lnTo>
                    <a:pt x="130132" y="1301323"/>
                  </a:lnTo>
                  <a:cubicBezTo>
                    <a:pt x="58262" y="1301323"/>
                    <a:pt x="0" y="1243061"/>
                    <a:pt x="0" y="1171191"/>
                  </a:cubicBezTo>
                  <a:lnTo>
                    <a:pt x="0" y="13013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604" tIns="111774" rIns="148604" bIns="111774" numCol="1" spcCol="1270" anchor="ctr" anchorCtr="0">
              <a:noAutofit/>
            </a:bodyPr>
            <a:lstStyle/>
            <a:p>
              <a:pPr marL="0" lvl="0" indent="0" algn="ctr" defTabSz="2578100">
                <a:lnSpc>
                  <a:spcPct val="90000"/>
                </a:lnSpc>
                <a:spcBef>
                  <a:spcPct val="0"/>
                </a:spcBef>
                <a:spcAft>
                  <a:spcPct val="35000"/>
                </a:spcAft>
                <a:buNone/>
              </a:pPr>
              <a:r>
                <a:rPr lang="en-US" sz="2000" dirty="0"/>
                <a:t>If no live hearing, then must provide opportunity to question other party</a:t>
              </a:r>
              <a:endParaRPr lang="en-US" sz="2000" kern="1200" dirty="0"/>
            </a:p>
          </p:txBody>
        </p:sp>
      </p:grpSp>
      <p:grpSp>
        <p:nvGrpSpPr>
          <p:cNvPr id="4" name="Group 3">
            <a:extLst>
              <a:ext uri="{FF2B5EF4-FFF2-40B4-BE49-F238E27FC236}">
                <a16:creationId xmlns:a16="http://schemas.microsoft.com/office/drawing/2014/main" id="{D11D0336-F854-4FA0-B8D2-F2F50FD4D9F3}"/>
              </a:ext>
            </a:extLst>
          </p:cNvPr>
          <p:cNvGrpSpPr/>
          <p:nvPr/>
        </p:nvGrpSpPr>
        <p:grpSpPr>
          <a:xfrm>
            <a:off x="6501686" y="1581559"/>
            <a:ext cx="2602646" cy="4240510"/>
            <a:chOff x="6501686" y="1581559"/>
            <a:chExt cx="2602646" cy="4240510"/>
          </a:xfrm>
        </p:grpSpPr>
        <p:sp>
          <p:nvSpPr>
            <p:cNvPr id="11" name="Freeform: Shape 10">
              <a:extLst>
                <a:ext uri="{FF2B5EF4-FFF2-40B4-BE49-F238E27FC236}">
                  <a16:creationId xmlns:a16="http://schemas.microsoft.com/office/drawing/2014/main" id="{1D5F1130-104E-42E4-8135-DAA5BF3F4B9A}"/>
                </a:ext>
              </a:extLst>
            </p:cNvPr>
            <p:cNvSpPr/>
            <p:nvPr/>
          </p:nvSpPr>
          <p:spPr>
            <a:xfrm>
              <a:off x="6501686" y="1581559"/>
              <a:ext cx="2602646" cy="1306928"/>
            </a:xfrm>
            <a:custGeom>
              <a:avLst/>
              <a:gdLst>
                <a:gd name="connsiteX0" fmla="*/ 0 w 2602646"/>
                <a:gd name="connsiteY0" fmla="*/ 130132 h 1301323"/>
                <a:gd name="connsiteX1" fmla="*/ 130132 w 2602646"/>
                <a:gd name="connsiteY1" fmla="*/ 0 h 1301323"/>
                <a:gd name="connsiteX2" fmla="*/ 2472514 w 2602646"/>
                <a:gd name="connsiteY2" fmla="*/ 0 h 1301323"/>
                <a:gd name="connsiteX3" fmla="*/ 2602646 w 2602646"/>
                <a:gd name="connsiteY3" fmla="*/ 130132 h 1301323"/>
                <a:gd name="connsiteX4" fmla="*/ 2602646 w 2602646"/>
                <a:gd name="connsiteY4" fmla="*/ 1171191 h 1301323"/>
                <a:gd name="connsiteX5" fmla="*/ 2472514 w 2602646"/>
                <a:gd name="connsiteY5" fmla="*/ 1301323 h 1301323"/>
                <a:gd name="connsiteX6" fmla="*/ 130132 w 2602646"/>
                <a:gd name="connsiteY6" fmla="*/ 1301323 h 1301323"/>
                <a:gd name="connsiteX7" fmla="*/ 0 w 2602646"/>
                <a:gd name="connsiteY7" fmla="*/ 1171191 h 1301323"/>
                <a:gd name="connsiteX8" fmla="*/ 0 w 2602646"/>
                <a:gd name="connsiteY8" fmla="*/ 130132 h 130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2646" h="1301323">
                  <a:moveTo>
                    <a:pt x="0" y="130132"/>
                  </a:moveTo>
                  <a:cubicBezTo>
                    <a:pt x="0" y="58262"/>
                    <a:pt x="58262" y="0"/>
                    <a:pt x="130132" y="0"/>
                  </a:cubicBezTo>
                  <a:lnTo>
                    <a:pt x="2472514" y="0"/>
                  </a:lnTo>
                  <a:cubicBezTo>
                    <a:pt x="2544384" y="0"/>
                    <a:pt x="2602646" y="58262"/>
                    <a:pt x="2602646" y="130132"/>
                  </a:cubicBezTo>
                  <a:lnTo>
                    <a:pt x="2602646" y="1171191"/>
                  </a:lnTo>
                  <a:cubicBezTo>
                    <a:pt x="2602646" y="1243061"/>
                    <a:pt x="2544384" y="1301323"/>
                    <a:pt x="2472514" y="1301323"/>
                  </a:cubicBezTo>
                  <a:lnTo>
                    <a:pt x="130132" y="1301323"/>
                  </a:lnTo>
                  <a:cubicBezTo>
                    <a:pt x="58262" y="1301323"/>
                    <a:pt x="0" y="1243061"/>
                    <a:pt x="0" y="1171191"/>
                  </a:cubicBezTo>
                  <a:lnTo>
                    <a:pt x="0" y="1301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1929" tIns="67324" rIns="81929" bIns="67324" numCol="1" spcCol="1270" anchor="ctr" anchorCtr="0">
              <a:noAutofit/>
            </a:bodyPr>
            <a:lstStyle/>
            <a:p>
              <a:pPr marL="0" lvl="0" indent="0" algn="ctr" defTabSz="1022350">
                <a:lnSpc>
                  <a:spcPct val="90000"/>
                </a:lnSpc>
                <a:spcBef>
                  <a:spcPct val="0"/>
                </a:spcBef>
                <a:spcAft>
                  <a:spcPct val="35000"/>
                </a:spcAft>
                <a:buNone/>
              </a:pPr>
              <a:r>
                <a:rPr lang="en-US" sz="2300" kern="1200" dirty="0"/>
                <a:t>College/University</a:t>
              </a:r>
            </a:p>
          </p:txBody>
        </p:sp>
        <p:sp>
          <p:nvSpPr>
            <p:cNvPr id="13" name="Freeform: Shape 12">
              <a:extLst>
                <a:ext uri="{FF2B5EF4-FFF2-40B4-BE49-F238E27FC236}">
                  <a16:creationId xmlns:a16="http://schemas.microsoft.com/office/drawing/2014/main" id="{391DAB00-51D9-40B2-9F43-9F5807C530EA}"/>
                </a:ext>
              </a:extLst>
            </p:cNvPr>
            <p:cNvSpPr/>
            <p:nvPr/>
          </p:nvSpPr>
          <p:spPr>
            <a:xfrm>
              <a:off x="7022215" y="3737986"/>
              <a:ext cx="2082117" cy="2084083"/>
            </a:xfrm>
            <a:custGeom>
              <a:avLst/>
              <a:gdLst>
                <a:gd name="connsiteX0" fmla="*/ 0 w 2082117"/>
                <a:gd name="connsiteY0" fmla="*/ 130132 h 1301323"/>
                <a:gd name="connsiteX1" fmla="*/ 130132 w 2082117"/>
                <a:gd name="connsiteY1" fmla="*/ 0 h 1301323"/>
                <a:gd name="connsiteX2" fmla="*/ 1951985 w 2082117"/>
                <a:gd name="connsiteY2" fmla="*/ 0 h 1301323"/>
                <a:gd name="connsiteX3" fmla="*/ 2082117 w 2082117"/>
                <a:gd name="connsiteY3" fmla="*/ 130132 h 1301323"/>
                <a:gd name="connsiteX4" fmla="*/ 2082117 w 2082117"/>
                <a:gd name="connsiteY4" fmla="*/ 1171191 h 1301323"/>
                <a:gd name="connsiteX5" fmla="*/ 1951985 w 2082117"/>
                <a:gd name="connsiteY5" fmla="*/ 1301323 h 1301323"/>
                <a:gd name="connsiteX6" fmla="*/ 130132 w 2082117"/>
                <a:gd name="connsiteY6" fmla="*/ 1301323 h 1301323"/>
                <a:gd name="connsiteX7" fmla="*/ 0 w 2082117"/>
                <a:gd name="connsiteY7" fmla="*/ 1171191 h 1301323"/>
                <a:gd name="connsiteX8" fmla="*/ 0 w 2082117"/>
                <a:gd name="connsiteY8" fmla="*/ 130132 h 130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2117" h="1301323">
                  <a:moveTo>
                    <a:pt x="0" y="130132"/>
                  </a:moveTo>
                  <a:cubicBezTo>
                    <a:pt x="0" y="58262"/>
                    <a:pt x="58262" y="0"/>
                    <a:pt x="130132" y="0"/>
                  </a:cubicBezTo>
                  <a:lnTo>
                    <a:pt x="1951985" y="0"/>
                  </a:lnTo>
                  <a:cubicBezTo>
                    <a:pt x="2023855" y="0"/>
                    <a:pt x="2082117" y="58262"/>
                    <a:pt x="2082117" y="130132"/>
                  </a:cubicBezTo>
                  <a:lnTo>
                    <a:pt x="2082117" y="1171191"/>
                  </a:lnTo>
                  <a:cubicBezTo>
                    <a:pt x="2082117" y="1243061"/>
                    <a:pt x="2023855" y="1301323"/>
                    <a:pt x="1951985" y="1301323"/>
                  </a:cubicBezTo>
                  <a:lnTo>
                    <a:pt x="130132" y="1301323"/>
                  </a:lnTo>
                  <a:cubicBezTo>
                    <a:pt x="58262" y="1301323"/>
                    <a:pt x="0" y="1243061"/>
                    <a:pt x="0" y="1171191"/>
                  </a:cubicBezTo>
                  <a:lnTo>
                    <a:pt x="0" y="13013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8604" tIns="111774" rIns="148604" bIns="111774" numCol="1" spcCol="1270" anchor="ctr" anchorCtr="0">
              <a:noAutofit/>
            </a:bodyPr>
            <a:lstStyle/>
            <a:p>
              <a:pPr marL="0" lvl="0" indent="0" algn="ctr" defTabSz="2578100">
                <a:lnSpc>
                  <a:spcPct val="90000"/>
                </a:lnSpc>
                <a:spcBef>
                  <a:spcPct val="0"/>
                </a:spcBef>
                <a:spcAft>
                  <a:spcPct val="35000"/>
                </a:spcAft>
                <a:buNone/>
              </a:pPr>
              <a:r>
                <a:rPr lang="en-US" sz="2800" kern="1200" dirty="0"/>
                <a:t>Live hearing required</a:t>
              </a:r>
            </a:p>
          </p:txBody>
        </p:sp>
        <p:sp>
          <p:nvSpPr>
            <p:cNvPr id="14" name="Freeform: Shape 13">
              <a:extLst>
                <a:ext uri="{FF2B5EF4-FFF2-40B4-BE49-F238E27FC236}">
                  <a16:creationId xmlns:a16="http://schemas.microsoft.com/office/drawing/2014/main" id="{BC94BB22-EB03-43E8-AA43-8E56F413C2A9}"/>
                </a:ext>
              </a:extLst>
            </p:cNvPr>
            <p:cNvSpPr/>
            <p:nvPr/>
          </p:nvSpPr>
          <p:spPr>
            <a:xfrm>
              <a:off x="6761951" y="2882881"/>
              <a:ext cx="260264" cy="2613855"/>
            </a:xfrm>
            <a:custGeom>
              <a:avLst/>
              <a:gdLst/>
              <a:ahLst/>
              <a:cxnLst/>
              <a:rect l="0" t="0" r="0" b="0"/>
              <a:pathLst>
                <a:path>
                  <a:moveTo>
                    <a:pt x="0" y="0"/>
                  </a:moveTo>
                  <a:lnTo>
                    <a:pt x="0" y="2602646"/>
                  </a:lnTo>
                  <a:lnTo>
                    <a:pt x="260264" y="2602646"/>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6614163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20AA8-2698-44BB-A924-815B7FC2CA55}"/>
              </a:ext>
            </a:extLst>
          </p:cNvPr>
          <p:cNvSpPr>
            <a:spLocks noGrp="1"/>
          </p:cNvSpPr>
          <p:nvPr>
            <p:ph type="title"/>
          </p:nvPr>
        </p:nvSpPr>
        <p:spPr>
          <a:xfrm>
            <a:off x="1909187" y="693335"/>
            <a:ext cx="9719596" cy="657389"/>
          </a:xfrm>
        </p:spPr>
        <p:txBody>
          <a:bodyPr/>
          <a:lstStyle/>
          <a:p>
            <a:pPr algn="l"/>
            <a:r>
              <a:rPr lang="en-US" sz="4000" dirty="0"/>
              <a:t>Opportunity to Question</a:t>
            </a:r>
          </a:p>
        </p:txBody>
      </p:sp>
      <p:sp>
        <p:nvSpPr>
          <p:cNvPr id="5" name="Text Placeholder 4">
            <a:extLst>
              <a:ext uri="{FF2B5EF4-FFF2-40B4-BE49-F238E27FC236}">
                <a16:creationId xmlns:a16="http://schemas.microsoft.com/office/drawing/2014/main" id="{A7CDEF91-72D5-4DCD-B892-68C287AB4629}"/>
              </a:ext>
            </a:extLst>
          </p:cNvPr>
          <p:cNvSpPr>
            <a:spLocks noGrp="1"/>
          </p:cNvSpPr>
          <p:nvPr>
            <p:ph type="body" idx="1"/>
          </p:nvPr>
        </p:nvSpPr>
        <p:spPr>
          <a:xfrm>
            <a:off x="1909187" y="1717275"/>
            <a:ext cx="9416904" cy="4361600"/>
          </a:xfrm>
        </p:spPr>
        <p:txBody>
          <a:bodyPr/>
          <a:lstStyle/>
          <a:p>
            <a:pPr>
              <a:spcBef>
                <a:spcPts val="1200"/>
              </a:spcBef>
              <a:spcAft>
                <a:spcPts val="600"/>
              </a:spcAft>
            </a:pPr>
            <a:r>
              <a:rPr lang="en-US" dirty="0"/>
              <a:t>Parties may only be asked </a:t>
            </a:r>
            <a:r>
              <a:rPr lang="en-US" i="1" dirty="0"/>
              <a:t>relevant</a:t>
            </a:r>
            <a:r>
              <a:rPr lang="en-US" dirty="0"/>
              <a:t> questions</a:t>
            </a:r>
          </a:p>
          <a:p>
            <a:pPr lvl="1">
              <a:spcBef>
                <a:spcPts val="600"/>
              </a:spcBef>
              <a:spcAft>
                <a:spcPts val="600"/>
              </a:spcAft>
            </a:pPr>
            <a:r>
              <a:rPr lang="en-US" dirty="0"/>
              <a:t>Does it tend to make a fact more or less probable than without that information?</a:t>
            </a:r>
          </a:p>
          <a:p>
            <a:pPr lvl="1">
              <a:spcBef>
                <a:spcPts val="600"/>
              </a:spcBef>
              <a:spcAft>
                <a:spcPts val="600"/>
              </a:spcAft>
            </a:pPr>
            <a:r>
              <a:rPr lang="en-US" dirty="0"/>
              <a:t>Is it likely to prove or disprove a fact or an allegation?</a:t>
            </a:r>
          </a:p>
          <a:p>
            <a:pPr>
              <a:spcBef>
                <a:spcPts val="1200"/>
              </a:spcBef>
              <a:spcAft>
                <a:spcPts val="600"/>
              </a:spcAft>
            </a:pPr>
            <a:r>
              <a:rPr lang="en-US" dirty="0"/>
              <a:t>Same standard for live hearing and for written opportunity to question</a:t>
            </a:r>
          </a:p>
          <a:p>
            <a:pPr>
              <a:spcBef>
                <a:spcPts val="1200"/>
              </a:spcBef>
              <a:spcAft>
                <a:spcPts val="600"/>
              </a:spcAft>
            </a:pPr>
            <a:r>
              <a:rPr lang="en-US" dirty="0"/>
              <a:t>Decision-maker must determine relevance of questions as they are asked and before they are answered</a:t>
            </a:r>
          </a:p>
          <a:p>
            <a:pPr>
              <a:spcBef>
                <a:spcPts val="1200"/>
              </a:spcBef>
              <a:spcAft>
                <a:spcPts val="600"/>
              </a:spcAft>
            </a:pPr>
            <a:r>
              <a:rPr lang="en-US" dirty="0"/>
              <a:t>What will be unique in this process is the ‘back and forth’ nature of the questions between the parties, with the decision-maker determining the relevance of all questions posed in writing </a:t>
            </a:r>
          </a:p>
          <a:p>
            <a:endParaRPr lang="en-US" dirty="0"/>
          </a:p>
        </p:txBody>
      </p:sp>
    </p:spTree>
    <p:extLst>
      <p:ext uri="{BB962C8B-B14F-4D97-AF65-F5344CB8AC3E}">
        <p14:creationId xmlns:p14="http://schemas.microsoft.com/office/powerpoint/2010/main" val="676762260"/>
      </p:ext>
    </p:extLst>
  </p:cSld>
  <p:clrMapOvr>
    <a:masterClrMapping/>
  </p:clrMapOvr>
  <p:transition spd="slow">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20AA8-2698-44BB-A924-815B7FC2CA55}"/>
              </a:ext>
            </a:extLst>
          </p:cNvPr>
          <p:cNvSpPr>
            <a:spLocks noGrp="1"/>
          </p:cNvSpPr>
          <p:nvPr>
            <p:ph type="title"/>
          </p:nvPr>
        </p:nvSpPr>
        <p:spPr>
          <a:xfrm>
            <a:off x="1969477" y="207525"/>
            <a:ext cx="9659306" cy="1143200"/>
          </a:xfrm>
        </p:spPr>
        <p:txBody>
          <a:bodyPr/>
          <a:lstStyle/>
          <a:p>
            <a:pPr algn="l"/>
            <a:r>
              <a:rPr lang="en-US" sz="4000" dirty="0"/>
              <a:t>Opportunity to Question</a:t>
            </a:r>
          </a:p>
        </p:txBody>
      </p:sp>
      <p:sp>
        <p:nvSpPr>
          <p:cNvPr id="5" name="Text Placeholder 4">
            <a:extLst>
              <a:ext uri="{FF2B5EF4-FFF2-40B4-BE49-F238E27FC236}">
                <a16:creationId xmlns:a16="http://schemas.microsoft.com/office/drawing/2014/main" id="{A7CDEF91-72D5-4DCD-B892-68C287AB4629}"/>
              </a:ext>
            </a:extLst>
          </p:cNvPr>
          <p:cNvSpPr>
            <a:spLocks noGrp="1"/>
          </p:cNvSpPr>
          <p:nvPr>
            <p:ph type="body" idx="1"/>
          </p:nvPr>
        </p:nvSpPr>
        <p:spPr>
          <a:xfrm>
            <a:off x="1882367" y="1717275"/>
            <a:ext cx="9443724" cy="4361600"/>
          </a:xfrm>
        </p:spPr>
        <p:txBody>
          <a:bodyPr/>
          <a:lstStyle/>
          <a:p>
            <a:pPr marL="118531" indent="0">
              <a:spcBef>
                <a:spcPts val="600"/>
              </a:spcBef>
              <a:spcAft>
                <a:spcPts val="600"/>
              </a:spcAft>
              <a:buNone/>
            </a:pPr>
            <a:r>
              <a:rPr lang="en-US" dirty="0"/>
              <a:t>Parties may only be asked </a:t>
            </a:r>
            <a:r>
              <a:rPr lang="en-US" i="1" dirty="0"/>
              <a:t>relevant</a:t>
            </a:r>
            <a:r>
              <a:rPr lang="en-US" dirty="0"/>
              <a:t> questions</a:t>
            </a:r>
          </a:p>
          <a:p>
            <a:pPr lvl="1">
              <a:spcBef>
                <a:spcPts val="600"/>
              </a:spcBef>
              <a:spcAft>
                <a:spcPts val="600"/>
              </a:spcAft>
            </a:pPr>
            <a:r>
              <a:rPr lang="en-US" dirty="0"/>
              <a:t>Legally privileged information cannot be used</a:t>
            </a:r>
          </a:p>
          <a:p>
            <a:pPr lvl="1">
              <a:spcBef>
                <a:spcPts val="600"/>
              </a:spcBef>
              <a:spcAft>
                <a:spcPts val="600"/>
              </a:spcAft>
            </a:pPr>
            <a:r>
              <a:rPr lang="en-US" dirty="0"/>
              <a:t>Treatment records may not be used without voluntary written consent</a:t>
            </a:r>
          </a:p>
          <a:p>
            <a:pPr lvl="1">
              <a:spcBef>
                <a:spcPts val="600"/>
              </a:spcBef>
              <a:spcAft>
                <a:spcPts val="600"/>
              </a:spcAft>
            </a:pPr>
            <a:r>
              <a:rPr lang="en-US" dirty="0"/>
              <a:t>Questions about a party’s “prior sexual behavior or predisposition” are not considered relevant and must be excluded, unless offered either </a:t>
            </a:r>
          </a:p>
          <a:p>
            <a:pPr marL="1794900" lvl="2" indent="-457200">
              <a:spcBef>
                <a:spcPts val="600"/>
              </a:spcBef>
              <a:spcAft>
                <a:spcPts val="600"/>
              </a:spcAft>
              <a:buAutoNum type="arabicParenR"/>
            </a:pPr>
            <a:r>
              <a:rPr lang="en-US" dirty="0"/>
              <a:t>to prove someone else committed the alleged conduct, or </a:t>
            </a:r>
          </a:p>
          <a:p>
            <a:pPr marL="1794900" lvl="2" indent="-457200">
              <a:spcBef>
                <a:spcPts val="600"/>
              </a:spcBef>
              <a:spcAft>
                <a:spcPts val="600"/>
              </a:spcAft>
              <a:buAutoNum type="arabicParenR"/>
            </a:pPr>
            <a:r>
              <a:rPr lang="en-US" dirty="0"/>
              <a:t>to prove consent, because it has to do with past sexual behavior between complainant and respondent</a:t>
            </a:r>
          </a:p>
          <a:p>
            <a:endParaRPr lang="en-US" dirty="0"/>
          </a:p>
        </p:txBody>
      </p:sp>
    </p:spTree>
    <p:extLst>
      <p:ext uri="{BB962C8B-B14F-4D97-AF65-F5344CB8AC3E}">
        <p14:creationId xmlns:p14="http://schemas.microsoft.com/office/powerpoint/2010/main" val="3806013474"/>
      </p:ext>
    </p:extLst>
  </p:cSld>
  <p:clrMapOvr>
    <a:masterClrMapping/>
  </p:clrMapOvr>
  <p:transition spd="slow">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CAD6A-AE3B-460F-A21D-16E9ACE4E03A}"/>
              </a:ext>
            </a:extLst>
          </p:cNvPr>
          <p:cNvSpPr>
            <a:spLocks noGrp="1"/>
          </p:cNvSpPr>
          <p:nvPr>
            <p:ph type="title"/>
          </p:nvPr>
        </p:nvSpPr>
        <p:spPr/>
        <p:txBody>
          <a:bodyPr/>
          <a:lstStyle/>
          <a:p>
            <a:pPr algn="l"/>
            <a:r>
              <a:rPr lang="en-US" sz="4000" dirty="0"/>
              <a:t>Opportunity to Question</a:t>
            </a:r>
          </a:p>
        </p:txBody>
      </p:sp>
      <p:sp>
        <p:nvSpPr>
          <p:cNvPr id="3" name="Text Placeholder 2">
            <a:extLst>
              <a:ext uri="{FF2B5EF4-FFF2-40B4-BE49-F238E27FC236}">
                <a16:creationId xmlns:a16="http://schemas.microsoft.com/office/drawing/2014/main" id="{E6F3C9D0-2C1B-4579-8CA2-21961DEC37DF}"/>
              </a:ext>
            </a:extLst>
          </p:cNvPr>
          <p:cNvSpPr>
            <a:spLocks noGrp="1"/>
          </p:cNvSpPr>
          <p:nvPr>
            <p:ph type="body" idx="1"/>
          </p:nvPr>
        </p:nvSpPr>
        <p:spPr>
          <a:xfrm>
            <a:off x="1882367" y="1717275"/>
            <a:ext cx="9175493" cy="4598369"/>
          </a:xfrm>
        </p:spPr>
        <p:txBody>
          <a:bodyPr/>
          <a:lstStyle/>
          <a:p>
            <a:pPr marL="118531" indent="0">
              <a:spcAft>
                <a:spcPts val="600"/>
              </a:spcAft>
              <a:buNone/>
            </a:pPr>
            <a:r>
              <a:rPr lang="en-US" dirty="0"/>
              <a:t>For K-12 schools only, when no live hearing is held, then the school district must provide an opportunity for each side to ask each other written questions. These written questions are ‘funneled’ through the decision-maker.</a:t>
            </a:r>
          </a:p>
          <a:p>
            <a:pPr>
              <a:spcBef>
                <a:spcPts val="1200"/>
              </a:spcBef>
              <a:spcAft>
                <a:spcPts val="600"/>
              </a:spcAft>
            </a:pPr>
            <a:r>
              <a:rPr lang="en-US" dirty="0"/>
              <a:t>After the investigative report is sent to each party, each party must have the opportunity to submit written, relevant questions that it wants from any other involved party or witness</a:t>
            </a:r>
          </a:p>
          <a:p>
            <a:pPr>
              <a:spcBef>
                <a:spcPts val="1200"/>
              </a:spcBef>
              <a:spcAft>
                <a:spcPts val="600"/>
              </a:spcAft>
            </a:pPr>
            <a:r>
              <a:rPr lang="en-US" dirty="0"/>
              <a:t>School must facilitate this written back-and-forth between the parties:</a:t>
            </a:r>
          </a:p>
          <a:p>
            <a:pPr lvl="1">
              <a:spcBef>
                <a:spcPts val="600"/>
              </a:spcBef>
              <a:spcAft>
                <a:spcPts val="600"/>
              </a:spcAft>
              <a:buFont typeface="Wingdings" panose="05000000000000000000" pitchFamily="2" charset="2"/>
              <a:buChar char="Ø"/>
            </a:pPr>
            <a:r>
              <a:rPr lang="en-US" dirty="0"/>
              <a:t>Each party must provide the answers to all the questions requested</a:t>
            </a:r>
          </a:p>
          <a:p>
            <a:pPr lvl="1">
              <a:spcBef>
                <a:spcPts val="600"/>
              </a:spcBef>
              <a:spcAft>
                <a:spcPts val="600"/>
              </a:spcAft>
              <a:buFont typeface="Wingdings" panose="05000000000000000000" pitchFamily="2" charset="2"/>
              <a:buChar char="Ø"/>
            </a:pPr>
            <a:r>
              <a:rPr lang="en-US" dirty="0"/>
              <a:t>The decision-maker must allow for additional, limited follow-up questions from each party, as he/she determines relevant</a:t>
            </a:r>
          </a:p>
        </p:txBody>
      </p:sp>
    </p:spTree>
    <p:extLst>
      <p:ext uri="{BB962C8B-B14F-4D97-AF65-F5344CB8AC3E}">
        <p14:creationId xmlns:p14="http://schemas.microsoft.com/office/powerpoint/2010/main" val="125708148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A81B1-25CB-4FB5-A438-52536CA6395D}"/>
              </a:ext>
            </a:extLst>
          </p:cNvPr>
          <p:cNvSpPr>
            <a:spLocks noGrp="1"/>
          </p:cNvSpPr>
          <p:nvPr>
            <p:ph type="body" idx="1"/>
          </p:nvPr>
        </p:nvSpPr>
        <p:spPr>
          <a:xfrm>
            <a:off x="1362854" y="1961804"/>
            <a:ext cx="9449600" cy="4134196"/>
          </a:xfrm>
        </p:spPr>
        <p:txBody>
          <a:bodyPr/>
          <a:lstStyle/>
          <a:p>
            <a:pPr marL="152396" indent="0">
              <a:spcBef>
                <a:spcPts val="0"/>
              </a:spcBef>
              <a:spcAft>
                <a:spcPts val="600"/>
              </a:spcAft>
              <a:buNone/>
            </a:pPr>
            <a:r>
              <a:rPr lang="en-US" sz="2400" dirty="0"/>
              <a:t>The decision-maker applies the school district’s chosen standard of evidence for Title IX investigations:</a:t>
            </a:r>
          </a:p>
          <a:p>
            <a:pPr lvl="1">
              <a:spcBef>
                <a:spcPts val="1200"/>
              </a:spcBef>
              <a:spcAft>
                <a:spcPts val="600"/>
              </a:spcAft>
              <a:buFont typeface="Courier New" panose="02070309020205020404" pitchFamily="49" charset="0"/>
              <a:buChar char="o"/>
            </a:pPr>
            <a:r>
              <a:rPr lang="en-US" sz="2400" b="1" dirty="0"/>
              <a:t>Option 1</a:t>
            </a:r>
            <a:r>
              <a:rPr lang="en-US" sz="2400" dirty="0"/>
              <a:t>: “</a:t>
            </a:r>
            <a:r>
              <a:rPr lang="en-US" sz="2400" dirty="0">
                <a:highlight>
                  <a:srgbClr val="FFFF00"/>
                </a:highlight>
              </a:rPr>
              <a:t>preponderance of the evidence</a:t>
            </a:r>
            <a:r>
              <a:rPr lang="en-US" sz="2400" dirty="0"/>
              <a:t>” standard</a:t>
            </a:r>
          </a:p>
          <a:p>
            <a:pPr lvl="1">
              <a:spcBef>
                <a:spcPts val="600"/>
              </a:spcBef>
              <a:spcAft>
                <a:spcPts val="600"/>
              </a:spcAft>
              <a:buFont typeface="Courier New" panose="02070309020205020404" pitchFamily="49" charset="0"/>
              <a:buChar char="o"/>
            </a:pPr>
            <a:r>
              <a:rPr lang="en-US" sz="2400" b="1" dirty="0"/>
              <a:t>Option 2</a:t>
            </a:r>
            <a:r>
              <a:rPr lang="en-US" sz="2400" dirty="0"/>
              <a:t>: “clear and convincing” standard</a:t>
            </a:r>
          </a:p>
          <a:p>
            <a:pPr marL="182880" lvl="1" indent="0">
              <a:spcBef>
                <a:spcPts val="600"/>
              </a:spcBef>
              <a:spcAft>
                <a:spcPts val="600"/>
              </a:spcAft>
              <a:buNone/>
            </a:pPr>
            <a:r>
              <a:rPr lang="en-US" sz="2400" dirty="0"/>
              <a:t>Each school district must choose one of these standards for ALL sexual harassment investigations (those involving just students, just employees, and both students and employees)</a:t>
            </a:r>
          </a:p>
          <a:p>
            <a:pPr marL="761981" lvl="1" indent="0">
              <a:spcAft>
                <a:spcPts val="600"/>
              </a:spcAft>
              <a:buNone/>
            </a:pPr>
            <a:endParaRPr lang="en-US" sz="2000" i="1" dirty="0"/>
          </a:p>
          <a:p>
            <a:pPr lvl="1">
              <a:buFont typeface="Courier New" panose="02070309020205020404" pitchFamily="49" charset="0"/>
              <a:buChar char="o"/>
            </a:pPr>
            <a:endParaRPr lang="en-US" dirty="0"/>
          </a:p>
        </p:txBody>
      </p:sp>
      <p:sp>
        <p:nvSpPr>
          <p:cNvPr id="3" name="Title 2">
            <a:extLst>
              <a:ext uri="{FF2B5EF4-FFF2-40B4-BE49-F238E27FC236}">
                <a16:creationId xmlns:a16="http://schemas.microsoft.com/office/drawing/2014/main" id="{2F56DB59-5D0C-4848-950B-05CC346875E1}"/>
              </a:ext>
            </a:extLst>
          </p:cNvPr>
          <p:cNvSpPr>
            <a:spLocks noGrp="1"/>
          </p:cNvSpPr>
          <p:nvPr>
            <p:ph type="title"/>
          </p:nvPr>
        </p:nvSpPr>
        <p:spPr>
          <a:xfrm>
            <a:off x="1371167" y="306244"/>
            <a:ext cx="9449600" cy="1214985"/>
          </a:xfrm>
        </p:spPr>
        <p:txBody>
          <a:bodyPr/>
          <a:lstStyle/>
          <a:p>
            <a:pPr algn="l"/>
            <a:r>
              <a:rPr lang="en-US" sz="4000" dirty="0"/>
              <a:t>Standard of Review</a:t>
            </a:r>
          </a:p>
        </p:txBody>
      </p:sp>
      <p:sp>
        <p:nvSpPr>
          <p:cNvPr id="4" name="Rectangle 3">
            <a:extLst>
              <a:ext uri="{FF2B5EF4-FFF2-40B4-BE49-F238E27FC236}">
                <a16:creationId xmlns:a16="http://schemas.microsoft.com/office/drawing/2014/main" id="{9B9F007D-C604-437A-A465-C5BC6B9B777A}"/>
              </a:ext>
            </a:extLst>
          </p:cNvPr>
          <p:cNvSpPr/>
          <p:nvPr/>
        </p:nvSpPr>
        <p:spPr>
          <a:xfrm>
            <a:off x="8242952" y="6182424"/>
            <a:ext cx="2877711" cy="369332"/>
          </a:xfrm>
          <a:prstGeom prst="rect">
            <a:avLst/>
          </a:prstGeom>
        </p:spPr>
        <p:txBody>
          <a:bodyPr wrap="none">
            <a:spAutoFit/>
          </a:bodyPr>
          <a:lstStyle/>
          <a:p>
            <a:r>
              <a:rPr lang="en-US" dirty="0">
                <a:solidFill>
                  <a:srgbClr val="000000"/>
                </a:solidFill>
              </a:rPr>
              <a:t>34 CFR § 106.46(b)(1)(vii)</a:t>
            </a:r>
          </a:p>
        </p:txBody>
      </p:sp>
    </p:spTree>
    <p:extLst>
      <p:ext uri="{BB962C8B-B14F-4D97-AF65-F5344CB8AC3E}">
        <p14:creationId xmlns:p14="http://schemas.microsoft.com/office/powerpoint/2010/main" val="2083889300"/>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8A81B1-25CB-4FB5-A438-52536CA6395D}"/>
              </a:ext>
            </a:extLst>
          </p:cNvPr>
          <p:cNvSpPr>
            <a:spLocks noGrp="1"/>
          </p:cNvSpPr>
          <p:nvPr>
            <p:ph type="body" idx="1"/>
          </p:nvPr>
        </p:nvSpPr>
        <p:spPr>
          <a:xfrm>
            <a:off x="1024932" y="1604081"/>
            <a:ext cx="10018206" cy="4438996"/>
          </a:xfrm>
        </p:spPr>
        <p:txBody>
          <a:bodyPr/>
          <a:lstStyle/>
          <a:p>
            <a:r>
              <a:rPr lang="en-US" dirty="0"/>
              <a:t>The decision-maker issues a written determination regarding responsibility that includes:</a:t>
            </a:r>
          </a:p>
          <a:p>
            <a:pPr lvl="1">
              <a:spcBef>
                <a:spcPts val="1200"/>
              </a:spcBef>
              <a:buFont typeface="Courier New" panose="02070309020205020404" pitchFamily="49" charset="0"/>
              <a:buChar char="o"/>
            </a:pPr>
            <a:r>
              <a:rPr lang="en-US" sz="2000" dirty="0"/>
              <a:t>Identification of allegations of sexual harassment that meet Title IX definition</a:t>
            </a:r>
          </a:p>
          <a:p>
            <a:pPr lvl="1">
              <a:buFont typeface="Courier New" panose="02070309020205020404" pitchFamily="49" charset="0"/>
              <a:buChar char="o"/>
            </a:pPr>
            <a:r>
              <a:rPr lang="en-US" sz="2000" dirty="0"/>
              <a:t>Description of all procedural steps</a:t>
            </a:r>
          </a:p>
          <a:p>
            <a:pPr lvl="1">
              <a:buFont typeface="Courier New" panose="02070309020205020404" pitchFamily="49" charset="0"/>
              <a:buChar char="o"/>
            </a:pPr>
            <a:r>
              <a:rPr lang="en-US" sz="2000" dirty="0"/>
              <a:t>Findings of fact supporting the determination</a:t>
            </a:r>
          </a:p>
          <a:p>
            <a:pPr lvl="1">
              <a:buFont typeface="Courier New" panose="02070309020205020404" pitchFamily="49" charset="0"/>
              <a:buChar char="o"/>
            </a:pPr>
            <a:r>
              <a:rPr lang="en-US" sz="2000" dirty="0"/>
              <a:t>Conclusions regarding application of school’s disciplinary code to the facts</a:t>
            </a:r>
          </a:p>
          <a:p>
            <a:pPr lvl="1">
              <a:buFont typeface="Courier New" panose="02070309020205020404" pitchFamily="49" charset="0"/>
              <a:buChar char="o"/>
            </a:pPr>
            <a:r>
              <a:rPr lang="en-US" sz="2000" dirty="0"/>
              <a:t>Rationale for the decision regarding </a:t>
            </a:r>
            <a:r>
              <a:rPr lang="en-US" sz="2000" i="1" dirty="0"/>
              <a:t>each</a:t>
            </a:r>
            <a:r>
              <a:rPr lang="en-US" sz="2000" dirty="0"/>
              <a:t> allegation and determination regarding responsibility</a:t>
            </a:r>
          </a:p>
          <a:p>
            <a:pPr lvl="1">
              <a:buFont typeface="Courier New" panose="02070309020205020404" pitchFamily="49" charset="0"/>
              <a:buChar char="o"/>
            </a:pPr>
            <a:r>
              <a:rPr lang="en-US" sz="2000" dirty="0"/>
              <a:t>Any disciplinary sanctions imposed upon a party</a:t>
            </a:r>
          </a:p>
          <a:p>
            <a:pPr lvl="1">
              <a:buFont typeface="Courier New" panose="02070309020205020404" pitchFamily="49" charset="0"/>
              <a:buChar char="o"/>
            </a:pPr>
            <a:r>
              <a:rPr lang="en-US" sz="2000" dirty="0"/>
              <a:t>Any other remedies and supportive measures recommended or warranted</a:t>
            </a:r>
          </a:p>
          <a:p>
            <a:pPr lvl="1">
              <a:buFont typeface="Courier New" panose="02070309020205020404" pitchFamily="49" charset="0"/>
              <a:buChar char="o"/>
            </a:pPr>
            <a:r>
              <a:rPr lang="en-US" sz="2000" dirty="0"/>
              <a:t>Procedures and permissible bases for appeal</a:t>
            </a:r>
          </a:p>
          <a:p>
            <a:r>
              <a:rPr lang="en-US" dirty="0"/>
              <a:t>School must provide written determination to parties simultaneously</a:t>
            </a:r>
          </a:p>
          <a:p>
            <a:r>
              <a:rPr lang="en-US" dirty="0"/>
              <a:t>Title IX Coordinator implements remedies / coordinates disciplinary consequences</a:t>
            </a:r>
          </a:p>
          <a:p>
            <a:pPr lvl="1">
              <a:buFont typeface="Courier New" panose="02070309020205020404" pitchFamily="49" charset="0"/>
              <a:buChar char="o"/>
            </a:pPr>
            <a:endParaRPr lang="en-US" dirty="0"/>
          </a:p>
        </p:txBody>
      </p:sp>
      <p:sp>
        <p:nvSpPr>
          <p:cNvPr id="3" name="Title 2">
            <a:extLst>
              <a:ext uri="{FF2B5EF4-FFF2-40B4-BE49-F238E27FC236}">
                <a16:creationId xmlns:a16="http://schemas.microsoft.com/office/drawing/2014/main" id="{2F56DB59-5D0C-4848-950B-05CC346875E1}"/>
              </a:ext>
            </a:extLst>
          </p:cNvPr>
          <p:cNvSpPr>
            <a:spLocks noGrp="1"/>
          </p:cNvSpPr>
          <p:nvPr>
            <p:ph type="title"/>
          </p:nvPr>
        </p:nvSpPr>
        <p:spPr>
          <a:xfrm>
            <a:off x="1024932" y="306244"/>
            <a:ext cx="9795835" cy="1214985"/>
          </a:xfrm>
        </p:spPr>
        <p:txBody>
          <a:bodyPr/>
          <a:lstStyle/>
          <a:p>
            <a:pPr algn="l"/>
            <a:r>
              <a:rPr lang="en-US" sz="4000" dirty="0"/>
              <a:t>The Written Decision</a:t>
            </a:r>
          </a:p>
        </p:txBody>
      </p:sp>
    </p:spTree>
    <p:extLst>
      <p:ext uri="{BB962C8B-B14F-4D97-AF65-F5344CB8AC3E}">
        <p14:creationId xmlns:p14="http://schemas.microsoft.com/office/powerpoint/2010/main" val="46564054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1000"/>
                                        <p:tgtEl>
                                          <p:spTgt spid="2">
                                            <p:txEl>
                                              <p:pRg st="7" end="7"/>
                                            </p:txEl>
                                          </p:spTgt>
                                        </p:tgtEl>
                                      </p:cBhvr>
                                    </p:animEffect>
                                    <p:anim calcmode="lin" valueType="num">
                                      <p:cBhvr>
                                        <p:cTn id="4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fade">
                                      <p:cBhvr>
                                        <p:cTn id="47" dur="1000"/>
                                        <p:tgtEl>
                                          <p:spTgt spid="2">
                                            <p:txEl>
                                              <p:pRg st="8" end="8"/>
                                            </p:txEl>
                                          </p:spTgt>
                                        </p:tgtEl>
                                      </p:cBhvr>
                                    </p:animEffect>
                                    <p:anim calcmode="lin" valueType="num">
                                      <p:cBhvr>
                                        <p:cTn id="4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
                                            <p:txEl>
                                              <p:pRg st="9" end="9"/>
                                            </p:txEl>
                                          </p:spTgt>
                                        </p:tgtEl>
                                        <p:attrNameLst>
                                          <p:attrName>style.visibility</p:attrName>
                                        </p:attrNameLst>
                                      </p:cBhvr>
                                      <p:to>
                                        <p:strVal val="visible"/>
                                      </p:to>
                                    </p:set>
                                    <p:animEffect transition="in" filter="fade">
                                      <p:cBhvr>
                                        <p:cTn id="54" dur="1000"/>
                                        <p:tgtEl>
                                          <p:spTgt spid="2">
                                            <p:txEl>
                                              <p:pRg st="9" end="9"/>
                                            </p:txEl>
                                          </p:spTgt>
                                        </p:tgtEl>
                                      </p:cBhvr>
                                    </p:animEffect>
                                    <p:anim calcmode="lin" valueType="num">
                                      <p:cBhvr>
                                        <p:cTn id="5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
                                            <p:txEl>
                                              <p:pRg st="10" end="10"/>
                                            </p:txEl>
                                          </p:spTgt>
                                        </p:tgtEl>
                                        <p:attrNameLst>
                                          <p:attrName>style.visibility</p:attrName>
                                        </p:attrNameLst>
                                      </p:cBhvr>
                                      <p:to>
                                        <p:strVal val="visible"/>
                                      </p:to>
                                    </p:set>
                                    <p:animEffect transition="in" filter="fade">
                                      <p:cBhvr>
                                        <p:cTn id="61" dur="1000"/>
                                        <p:tgtEl>
                                          <p:spTgt spid="2">
                                            <p:txEl>
                                              <p:pRg st="10" end="10"/>
                                            </p:txEl>
                                          </p:spTgt>
                                        </p:tgtEl>
                                      </p:cBhvr>
                                    </p:animEffect>
                                    <p:anim calcmode="lin" valueType="num">
                                      <p:cBhvr>
                                        <p:cTn id="62"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2597-3F82-442D-8E4D-113EF3B9746B}"/>
              </a:ext>
            </a:extLst>
          </p:cNvPr>
          <p:cNvSpPr>
            <a:spLocks noGrp="1"/>
          </p:cNvSpPr>
          <p:nvPr>
            <p:ph type="title"/>
          </p:nvPr>
        </p:nvSpPr>
        <p:spPr>
          <a:xfrm>
            <a:off x="685013" y="365760"/>
            <a:ext cx="10826894" cy="942045"/>
          </a:xfrm>
        </p:spPr>
        <p:txBody>
          <a:bodyPr/>
          <a:lstStyle/>
          <a:p>
            <a:pPr algn="l"/>
            <a:r>
              <a:rPr lang="en-US" sz="4000" dirty="0"/>
              <a:t>Appeals</a:t>
            </a:r>
          </a:p>
        </p:txBody>
      </p:sp>
      <p:sp>
        <p:nvSpPr>
          <p:cNvPr id="3" name="Text Placeholder 2">
            <a:extLst>
              <a:ext uri="{FF2B5EF4-FFF2-40B4-BE49-F238E27FC236}">
                <a16:creationId xmlns:a16="http://schemas.microsoft.com/office/drawing/2014/main" id="{10776F2D-F97D-47D1-8E0C-E9DEDEE469D3}"/>
              </a:ext>
            </a:extLst>
          </p:cNvPr>
          <p:cNvSpPr>
            <a:spLocks noGrp="1"/>
          </p:cNvSpPr>
          <p:nvPr>
            <p:ph type="body" idx="1"/>
          </p:nvPr>
        </p:nvSpPr>
        <p:spPr>
          <a:xfrm>
            <a:off x="457633" y="1307805"/>
            <a:ext cx="10826894" cy="4663787"/>
          </a:xfrm>
        </p:spPr>
        <p:txBody>
          <a:bodyPr/>
          <a:lstStyle/>
          <a:p>
            <a:pPr>
              <a:spcBef>
                <a:spcPts val="0"/>
              </a:spcBef>
              <a:spcAft>
                <a:spcPts val="600"/>
              </a:spcAft>
            </a:pPr>
            <a:r>
              <a:rPr lang="en-US" dirty="0"/>
              <a:t>Parties can appeal:</a:t>
            </a:r>
          </a:p>
          <a:p>
            <a:pPr lvl="1">
              <a:spcAft>
                <a:spcPts val="600"/>
              </a:spcAft>
            </a:pPr>
            <a:r>
              <a:rPr lang="en-US" sz="2000" dirty="0"/>
              <a:t>The determination of responsibility, OR</a:t>
            </a:r>
          </a:p>
          <a:p>
            <a:pPr lvl="1">
              <a:spcAft>
                <a:spcPts val="600"/>
              </a:spcAft>
            </a:pPr>
            <a:r>
              <a:rPr lang="en-US" sz="2000" dirty="0"/>
              <a:t>School’s decision to dismiss complaint</a:t>
            </a:r>
          </a:p>
          <a:p>
            <a:pPr>
              <a:spcBef>
                <a:spcPts val="600"/>
              </a:spcBef>
              <a:spcAft>
                <a:spcPts val="600"/>
              </a:spcAft>
            </a:pPr>
            <a:r>
              <a:rPr lang="en-US" dirty="0"/>
              <a:t>Bases for appeal:</a:t>
            </a:r>
          </a:p>
          <a:p>
            <a:pPr lvl="1">
              <a:spcAft>
                <a:spcPts val="600"/>
              </a:spcAft>
            </a:pPr>
            <a:r>
              <a:rPr lang="en-US" sz="2000" dirty="0"/>
              <a:t>Procedural irregularity that </a:t>
            </a:r>
            <a:r>
              <a:rPr lang="en-US" sz="2000" i="1" dirty="0"/>
              <a:t>affected the outcome</a:t>
            </a:r>
            <a:endParaRPr lang="en-US" sz="2000" dirty="0"/>
          </a:p>
          <a:p>
            <a:pPr lvl="1">
              <a:spcAft>
                <a:spcPts val="600"/>
              </a:spcAft>
            </a:pPr>
            <a:r>
              <a:rPr lang="en-US" sz="2000" dirty="0"/>
              <a:t>New evidence not reasonably available previously that </a:t>
            </a:r>
            <a:r>
              <a:rPr lang="en-US" sz="2000" i="1" dirty="0"/>
              <a:t>could affect outcome</a:t>
            </a:r>
            <a:endParaRPr lang="en-US" sz="2000" dirty="0"/>
          </a:p>
          <a:p>
            <a:pPr lvl="1">
              <a:spcAft>
                <a:spcPts val="600"/>
              </a:spcAft>
            </a:pPr>
            <a:r>
              <a:rPr lang="en-US" sz="2000" dirty="0"/>
              <a:t>That Title IX Coordinator OR Investigator(s) OR Decision-maker(s) had a bias or conflict of interest that </a:t>
            </a:r>
            <a:r>
              <a:rPr lang="en-US" sz="2000" i="1" dirty="0"/>
              <a:t>affected the outcome</a:t>
            </a:r>
            <a:endParaRPr lang="en-US" sz="2000" dirty="0"/>
          </a:p>
          <a:p>
            <a:pPr lvl="2">
              <a:spcAft>
                <a:spcPts val="600"/>
              </a:spcAft>
              <a:buFont typeface="Wingdings" panose="05000000000000000000" pitchFamily="2" charset="2"/>
              <a:buChar char="§"/>
            </a:pPr>
            <a:r>
              <a:rPr lang="en-US" sz="2000" dirty="0"/>
              <a:t>Generally, either for or against complainants or respondents, OR</a:t>
            </a:r>
          </a:p>
          <a:p>
            <a:pPr lvl="2">
              <a:spcAft>
                <a:spcPts val="600"/>
              </a:spcAft>
              <a:buFont typeface="Wingdings" panose="05000000000000000000" pitchFamily="2" charset="2"/>
              <a:buChar char="§"/>
            </a:pPr>
            <a:r>
              <a:rPr lang="en-US" sz="2000" dirty="0"/>
              <a:t>Specifically, either for or against an involved party</a:t>
            </a:r>
          </a:p>
          <a:p>
            <a:pPr lvl="1">
              <a:spcAft>
                <a:spcPts val="600"/>
              </a:spcAft>
            </a:pPr>
            <a:r>
              <a:rPr lang="en-US" sz="2000" dirty="0"/>
              <a:t>Another basis for appeal allowed by the school, as long as it is equally available to either party</a:t>
            </a:r>
          </a:p>
          <a:p>
            <a:pPr marL="711183" lvl="1" indent="0">
              <a:buNone/>
            </a:pPr>
            <a:endParaRPr lang="en-US" dirty="0"/>
          </a:p>
        </p:txBody>
      </p:sp>
      <p:sp>
        <p:nvSpPr>
          <p:cNvPr id="4" name="Rectangle 3">
            <a:extLst>
              <a:ext uri="{FF2B5EF4-FFF2-40B4-BE49-F238E27FC236}">
                <a16:creationId xmlns:a16="http://schemas.microsoft.com/office/drawing/2014/main" id="{0625E429-47B0-4CA7-8083-AF2AE3C23A38}"/>
              </a:ext>
            </a:extLst>
          </p:cNvPr>
          <p:cNvSpPr/>
          <p:nvPr/>
        </p:nvSpPr>
        <p:spPr>
          <a:xfrm>
            <a:off x="8346861" y="6315644"/>
            <a:ext cx="2505814" cy="369332"/>
          </a:xfrm>
          <a:prstGeom prst="rect">
            <a:avLst/>
          </a:prstGeom>
        </p:spPr>
        <p:txBody>
          <a:bodyPr wrap="none">
            <a:spAutoFit/>
          </a:bodyPr>
          <a:lstStyle/>
          <a:p>
            <a:r>
              <a:rPr lang="en-US" dirty="0">
                <a:solidFill>
                  <a:schemeClr val="bg1"/>
                </a:solidFill>
              </a:rPr>
              <a:t>34 CFR § 106.46(b)(8)</a:t>
            </a:r>
          </a:p>
        </p:txBody>
      </p:sp>
    </p:spTree>
    <p:extLst>
      <p:ext uri="{BB962C8B-B14F-4D97-AF65-F5344CB8AC3E}">
        <p14:creationId xmlns:p14="http://schemas.microsoft.com/office/powerpoint/2010/main" val="126185629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82597-3F82-442D-8E4D-113EF3B9746B}"/>
              </a:ext>
            </a:extLst>
          </p:cNvPr>
          <p:cNvSpPr>
            <a:spLocks noGrp="1"/>
          </p:cNvSpPr>
          <p:nvPr>
            <p:ph type="title"/>
          </p:nvPr>
        </p:nvSpPr>
        <p:spPr>
          <a:xfrm>
            <a:off x="643095" y="365760"/>
            <a:ext cx="10868812" cy="942045"/>
          </a:xfrm>
        </p:spPr>
        <p:txBody>
          <a:bodyPr/>
          <a:lstStyle/>
          <a:p>
            <a:pPr algn="l"/>
            <a:r>
              <a:rPr lang="en-US" sz="4000" dirty="0"/>
              <a:t>Appeals</a:t>
            </a:r>
          </a:p>
        </p:txBody>
      </p:sp>
      <p:sp>
        <p:nvSpPr>
          <p:cNvPr id="3" name="Text Placeholder 2">
            <a:extLst>
              <a:ext uri="{FF2B5EF4-FFF2-40B4-BE49-F238E27FC236}">
                <a16:creationId xmlns:a16="http://schemas.microsoft.com/office/drawing/2014/main" id="{10776F2D-F97D-47D1-8E0C-E9DEDEE469D3}"/>
              </a:ext>
            </a:extLst>
          </p:cNvPr>
          <p:cNvSpPr>
            <a:spLocks noGrp="1"/>
          </p:cNvSpPr>
          <p:nvPr>
            <p:ph type="body" idx="1"/>
          </p:nvPr>
        </p:nvSpPr>
        <p:spPr>
          <a:xfrm>
            <a:off x="457633" y="1307805"/>
            <a:ext cx="10481916" cy="4781530"/>
          </a:xfrm>
        </p:spPr>
        <p:txBody>
          <a:bodyPr/>
          <a:lstStyle/>
          <a:p>
            <a:pPr>
              <a:spcBef>
                <a:spcPts val="0"/>
              </a:spcBef>
              <a:spcAft>
                <a:spcPts val="600"/>
              </a:spcAft>
            </a:pPr>
            <a:r>
              <a:rPr lang="en-US" dirty="0"/>
              <a:t>School must do following for an appeal:</a:t>
            </a:r>
          </a:p>
          <a:p>
            <a:pPr lvl="1">
              <a:spcBef>
                <a:spcPts val="600"/>
              </a:spcBef>
              <a:spcAft>
                <a:spcPts val="600"/>
              </a:spcAft>
            </a:pPr>
            <a:r>
              <a:rPr lang="en-US" sz="2000" dirty="0"/>
              <a:t>Notify the other party in writing when an appeal is filed and on what basis</a:t>
            </a:r>
          </a:p>
          <a:p>
            <a:pPr lvl="1">
              <a:spcAft>
                <a:spcPts val="600"/>
              </a:spcAft>
            </a:pPr>
            <a:r>
              <a:rPr lang="en-US" sz="2000" dirty="0"/>
              <a:t>Implement appeals procedure equitably</a:t>
            </a:r>
          </a:p>
          <a:p>
            <a:pPr lvl="1">
              <a:spcAft>
                <a:spcPts val="600"/>
              </a:spcAft>
            </a:pPr>
            <a:r>
              <a:rPr lang="en-US" sz="2000" dirty="0"/>
              <a:t>The appeals decision-maker must not have been involved in the Title IX complaint process thus far</a:t>
            </a:r>
          </a:p>
          <a:p>
            <a:pPr lvl="1">
              <a:spcAft>
                <a:spcPts val="600"/>
              </a:spcAft>
            </a:pPr>
            <a:r>
              <a:rPr lang="en-US" sz="2000" dirty="0"/>
              <a:t>The appeal decision-maker must be trained and is neutral/impartial </a:t>
            </a:r>
          </a:p>
          <a:p>
            <a:pPr lvl="1">
              <a:spcAft>
                <a:spcPts val="600"/>
              </a:spcAft>
            </a:pPr>
            <a:r>
              <a:rPr lang="en-US" sz="2000" dirty="0"/>
              <a:t>Give both parties a reasonable, equal opportunity to submit a written statement about the outcome of the investigation phase </a:t>
            </a:r>
          </a:p>
          <a:p>
            <a:pPr lvl="1">
              <a:spcAft>
                <a:spcPts val="600"/>
              </a:spcAft>
            </a:pPr>
            <a:r>
              <a:rPr lang="en-US" sz="2000" dirty="0"/>
              <a:t>Issue a written decision describing the result (final decision) and rationale</a:t>
            </a:r>
          </a:p>
          <a:p>
            <a:pPr lvl="1">
              <a:spcAft>
                <a:spcPts val="600"/>
              </a:spcAft>
            </a:pPr>
            <a:r>
              <a:rPr lang="en-US" sz="2000" dirty="0"/>
              <a:t>Provide decision simultaneously to all parties</a:t>
            </a:r>
          </a:p>
          <a:p>
            <a:pPr>
              <a:spcBef>
                <a:spcPts val="1200"/>
              </a:spcBef>
              <a:spcAft>
                <a:spcPts val="600"/>
              </a:spcAft>
            </a:pPr>
            <a:r>
              <a:rPr lang="en-US" dirty="0"/>
              <a:t>Can a Title IX matter be appealed any farther? Presumably yes, in a court of local jurisdiction and potentially also to OCR</a:t>
            </a:r>
          </a:p>
          <a:p>
            <a:pPr marL="711183" lvl="1" indent="0">
              <a:buNone/>
            </a:pPr>
            <a:endParaRPr lang="en-US" dirty="0"/>
          </a:p>
        </p:txBody>
      </p:sp>
      <p:sp>
        <p:nvSpPr>
          <p:cNvPr id="4" name="Rectangle 3">
            <a:extLst>
              <a:ext uri="{FF2B5EF4-FFF2-40B4-BE49-F238E27FC236}">
                <a16:creationId xmlns:a16="http://schemas.microsoft.com/office/drawing/2014/main" id="{63619013-6F27-4315-98E4-CDAD576B4033}"/>
              </a:ext>
            </a:extLst>
          </p:cNvPr>
          <p:cNvSpPr/>
          <p:nvPr/>
        </p:nvSpPr>
        <p:spPr>
          <a:xfrm>
            <a:off x="8346861" y="6315644"/>
            <a:ext cx="2505814" cy="369332"/>
          </a:xfrm>
          <a:prstGeom prst="rect">
            <a:avLst/>
          </a:prstGeom>
        </p:spPr>
        <p:txBody>
          <a:bodyPr wrap="none">
            <a:spAutoFit/>
          </a:bodyPr>
          <a:lstStyle/>
          <a:p>
            <a:r>
              <a:rPr lang="en-US" dirty="0">
                <a:solidFill>
                  <a:schemeClr val="bg1"/>
                </a:solidFill>
              </a:rPr>
              <a:t>34 CFR § 106.46(b)(8)</a:t>
            </a:r>
          </a:p>
        </p:txBody>
      </p:sp>
    </p:spTree>
    <p:extLst>
      <p:ext uri="{BB962C8B-B14F-4D97-AF65-F5344CB8AC3E}">
        <p14:creationId xmlns:p14="http://schemas.microsoft.com/office/powerpoint/2010/main" val="56783440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EFBB-0CA8-4956-A994-4DD005B22431}"/>
              </a:ext>
            </a:extLst>
          </p:cNvPr>
          <p:cNvSpPr>
            <a:spLocks noGrp="1"/>
          </p:cNvSpPr>
          <p:nvPr>
            <p:ph type="title"/>
          </p:nvPr>
        </p:nvSpPr>
        <p:spPr/>
        <p:txBody>
          <a:bodyPr/>
          <a:lstStyle/>
          <a:p>
            <a:pPr algn="l"/>
            <a:r>
              <a:rPr lang="en-US" sz="4000" dirty="0"/>
              <a:t>Recordkeeping</a:t>
            </a:r>
          </a:p>
        </p:txBody>
      </p:sp>
      <p:sp>
        <p:nvSpPr>
          <p:cNvPr id="3" name="Text Placeholder 2">
            <a:extLst>
              <a:ext uri="{FF2B5EF4-FFF2-40B4-BE49-F238E27FC236}">
                <a16:creationId xmlns:a16="http://schemas.microsoft.com/office/drawing/2014/main" id="{92703E99-D188-41D4-93B3-94008A4B7F37}"/>
              </a:ext>
            </a:extLst>
          </p:cNvPr>
          <p:cNvSpPr>
            <a:spLocks noGrp="1"/>
          </p:cNvSpPr>
          <p:nvPr>
            <p:ph type="body" idx="1"/>
          </p:nvPr>
        </p:nvSpPr>
        <p:spPr>
          <a:xfrm>
            <a:off x="958926" y="1312604"/>
            <a:ext cx="10274148" cy="5148485"/>
          </a:xfrm>
        </p:spPr>
        <p:txBody>
          <a:bodyPr/>
          <a:lstStyle/>
          <a:p>
            <a:pPr marL="93131" indent="0">
              <a:buNone/>
            </a:pPr>
            <a:r>
              <a:rPr lang="en-US" dirty="0"/>
              <a:t>The Title IX Coordinator must keep written records for 7 years of all of the following:</a:t>
            </a:r>
          </a:p>
          <a:p>
            <a:r>
              <a:rPr lang="en-US" dirty="0"/>
              <a:t>Title IX complaints, including:</a:t>
            </a:r>
          </a:p>
          <a:p>
            <a:pPr lvl="1">
              <a:buFont typeface="Courier New" panose="02070309020205020404" pitchFamily="49" charset="0"/>
              <a:buChar char="o"/>
            </a:pPr>
            <a:r>
              <a:rPr lang="en-US" dirty="0"/>
              <a:t>Supportive measures provided</a:t>
            </a:r>
          </a:p>
          <a:p>
            <a:pPr lvl="1">
              <a:buFont typeface="Courier New" panose="02070309020205020404" pitchFamily="49" charset="0"/>
              <a:buChar char="o"/>
            </a:pPr>
            <a:r>
              <a:rPr lang="en-US" dirty="0"/>
              <a:t>If no supportive measures provided, document why not warranted</a:t>
            </a:r>
          </a:p>
          <a:p>
            <a:pPr lvl="1">
              <a:buFont typeface="Courier New" panose="02070309020205020404" pitchFamily="49" charset="0"/>
              <a:buChar char="o"/>
            </a:pPr>
            <a:r>
              <a:rPr lang="en-US" dirty="0"/>
              <a:t>Basis for school’s conclusion that its response was not deliberately indifferent</a:t>
            </a:r>
          </a:p>
          <a:p>
            <a:pPr lvl="1">
              <a:buFont typeface="Courier New" panose="02070309020205020404" pitchFamily="49" charset="0"/>
              <a:buChar char="o"/>
            </a:pPr>
            <a:r>
              <a:rPr lang="en-US" dirty="0"/>
              <a:t>Documentation of measures designed to restore or preserve equal access for the complainant</a:t>
            </a:r>
          </a:p>
          <a:p>
            <a:r>
              <a:rPr lang="en-US" dirty="0"/>
              <a:t>Investigation reports and records</a:t>
            </a:r>
          </a:p>
          <a:p>
            <a:r>
              <a:rPr lang="en-US" dirty="0"/>
              <a:t>Recordings/transcripts of hearings (if any)</a:t>
            </a:r>
          </a:p>
          <a:p>
            <a:r>
              <a:rPr lang="en-US" dirty="0"/>
              <a:t>Written determinations regarding responsibility</a:t>
            </a:r>
          </a:p>
          <a:p>
            <a:r>
              <a:rPr lang="en-US" dirty="0"/>
              <a:t>Disciplinary consequences (if any)</a:t>
            </a:r>
          </a:p>
          <a:p>
            <a:r>
              <a:rPr lang="en-US" dirty="0"/>
              <a:t>Appeals</a:t>
            </a:r>
          </a:p>
          <a:p>
            <a:r>
              <a:rPr lang="en-US" dirty="0"/>
              <a:t>Informal Resolutions</a:t>
            </a:r>
          </a:p>
        </p:txBody>
      </p:sp>
      <p:sp>
        <p:nvSpPr>
          <p:cNvPr id="4" name="Rectangle 3">
            <a:extLst>
              <a:ext uri="{FF2B5EF4-FFF2-40B4-BE49-F238E27FC236}">
                <a16:creationId xmlns:a16="http://schemas.microsoft.com/office/drawing/2014/main" id="{8CAEE4C6-696B-43E7-8B1A-9B4B259AD1A0}"/>
              </a:ext>
            </a:extLst>
          </p:cNvPr>
          <p:cNvSpPr/>
          <p:nvPr/>
        </p:nvSpPr>
        <p:spPr>
          <a:xfrm>
            <a:off x="8435087" y="6256422"/>
            <a:ext cx="2634054" cy="369332"/>
          </a:xfrm>
          <a:prstGeom prst="rect">
            <a:avLst/>
          </a:prstGeom>
        </p:spPr>
        <p:txBody>
          <a:bodyPr wrap="none">
            <a:spAutoFit/>
          </a:bodyPr>
          <a:lstStyle/>
          <a:p>
            <a:r>
              <a:rPr lang="en-US" dirty="0">
                <a:solidFill>
                  <a:srgbClr val="000000"/>
                </a:solidFill>
              </a:rPr>
              <a:t>34 CFR § 106.46(b)(10)</a:t>
            </a:r>
          </a:p>
        </p:txBody>
      </p:sp>
    </p:spTree>
    <p:extLst>
      <p:ext uri="{BB962C8B-B14F-4D97-AF65-F5344CB8AC3E}">
        <p14:creationId xmlns:p14="http://schemas.microsoft.com/office/powerpoint/2010/main" val="153644097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1000"/>
                                        <p:tgtEl>
                                          <p:spTgt spid="3">
                                            <p:txEl>
                                              <p:pRg st="9" end="9"/>
                                            </p:txEl>
                                          </p:spTgt>
                                        </p:tgtEl>
                                      </p:cBhvr>
                                    </p:animEffect>
                                    <p:anim calcmode="lin" valueType="num">
                                      <p:cBhvr>
                                        <p:cTn id="5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1000"/>
                                        <p:tgtEl>
                                          <p:spTgt spid="3">
                                            <p:txEl>
                                              <p:pRg st="10" end="10"/>
                                            </p:txEl>
                                          </p:spTgt>
                                        </p:tgtEl>
                                      </p:cBhvr>
                                    </p:animEffect>
                                    <p:anim calcmode="lin" valueType="num">
                                      <p:cBhvr>
                                        <p:cTn id="5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1000"/>
                                        <p:tgtEl>
                                          <p:spTgt spid="3">
                                            <p:txEl>
                                              <p:pRg st="11" end="11"/>
                                            </p:txEl>
                                          </p:spTgt>
                                        </p:tgtEl>
                                      </p:cBhvr>
                                    </p:animEffect>
                                    <p:anim calcmode="lin" valueType="num">
                                      <p:cBhvr>
                                        <p:cTn id="6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4"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5EFBB-0CA8-4956-A994-4DD005B22431}"/>
              </a:ext>
            </a:extLst>
          </p:cNvPr>
          <p:cNvSpPr>
            <a:spLocks noGrp="1"/>
          </p:cNvSpPr>
          <p:nvPr>
            <p:ph type="title"/>
          </p:nvPr>
        </p:nvSpPr>
        <p:spPr/>
        <p:txBody>
          <a:bodyPr/>
          <a:lstStyle/>
          <a:p>
            <a:pPr algn="l"/>
            <a:r>
              <a:rPr lang="en-US" sz="4000" dirty="0"/>
              <a:t>Training</a:t>
            </a:r>
          </a:p>
        </p:txBody>
      </p:sp>
      <p:sp>
        <p:nvSpPr>
          <p:cNvPr id="3" name="Text Placeholder 2">
            <a:extLst>
              <a:ext uri="{FF2B5EF4-FFF2-40B4-BE49-F238E27FC236}">
                <a16:creationId xmlns:a16="http://schemas.microsoft.com/office/drawing/2014/main" id="{92703E99-D188-41D4-93B3-94008A4B7F37}"/>
              </a:ext>
            </a:extLst>
          </p:cNvPr>
          <p:cNvSpPr>
            <a:spLocks noGrp="1"/>
          </p:cNvSpPr>
          <p:nvPr>
            <p:ph type="body" idx="1"/>
          </p:nvPr>
        </p:nvSpPr>
        <p:spPr>
          <a:xfrm>
            <a:off x="997232" y="1443234"/>
            <a:ext cx="9943669" cy="3269444"/>
          </a:xfrm>
        </p:spPr>
        <p:txBody>
          <a:bodyPr numCol="2"/>
          <a:lstStyle/>
          <a:p>
            <a:pPr marL="93131" indent="0">
              <a:buNone/>
            </a:pPr>
            <a:r>
              <a:rPr lang="en-US" dirty="0"/>
              <a:t>All training materials used to train</a:t>
            </a:r>
          </a:p>
          <a:p>
            <a:r>
              <a:rPr lang="en-US" dirty="0"/>
              <a:t>Title IX coordinator</a:t>
            </a:r>
          </a:p>
          <a:p>
            <a:r>
              <a:rPr lang="en-US" dirty="0"/>
              <a:t>Investigator(s)</a:t>
            </a:r>
          </a:p>
          <a:p>
            <a:r>
              <a:rPr lang="en-US" dirty="0"/>
              <a:t>Decision-maker(s)</a:t>
            </a:r>
          </a:p>
          <a:p>
            <a:r>
              <a:rPr lang="en-US" dirty="0"/>
              <a:t>Appeals decision-maker(s)</a:t>
            </a:r>
          </a:p>
          <a:p>
            <a:pPr marL="93131" indent="0">
              <a:buNone/>
            </a:pPr>
            <a:endParaRPr lang="en-US" dirty="0"/>
          </a:p>
          <a:p>
            <a:pPr marL="93131" indent="0">
              <a:buNone/>
            </a:pPr>
            <a:endParaRPr lang="en-US" dirty="0"/>
          </a:p>
          <a:p>
            <a:pPr marL="93131" indent="0">
              <a:buNone/>
            </a:pPr>
            <a:r>
              <a:rPr lang="en-US" dirty="0"/>
              <a:t>Training must include:</a:t>
            </a:r>
          </a:p>
          <a:p>
            <a:r>
              <a:rPr lang="en-US" dirty="0"/>
              <a:t>Title IX regulations</a:t>
            </a:r>
          </a:p>
          <a:p>
            <a:r>
              <a:rPr lang="en-US" dirty="0"/>
              <a:t>How to use technology</a:t>
            </a:r>
          </a:p>
          <a:p>
            <a:r>
              <a:rPr lang="en-US" dirty="0"/>
              <a:t>How to avoid prejudgment</a:t>
            </a:r>
          </a:p>
          <a:p>
            <a:r>
              <a:rPr lang="en-US" dirty="0"/>
              <a:t>How to serve impartially</a:t>
            </a:r>
          </a:p>
          <a:p>
            <a:r>
              <a:rPr lang="en-US" dirty="0"/>
              <a:t>How to determine issues of relevance of questions or evidence</a:t>
            </a:r>
          </a:p>
        </p:txBody>
      </p:sp>
      <p:sp>
        <p:nvSpPr>
          <p:cNvPr id="5" name="Rectangle 4">
            <a:extLst>
              <a:ext uri="{FF2B5EF4-FFF2-40B4-BE49-F238E27FC236}">
                <a16:creationId xmlns:a16="http://schemas.microsoft.com/office/drawing/2014/main" id="{8E570C4A-4EE4-4285-80D0-21BA4371C957}"/>
              </a:ext>
            </a:extLst>
          </p:cNvPr>
          <p:cNvSpPr/>
          <p:nvPr/>
        </p:nvSpPr>
        <p:spPr>
          <a:xfrm>
            <a:off x="926893" y="4838218"/>
            <a:ext cx="9943668" cy="646331"/>
          </a:xfrm>
          <a:prstGeom prst="rect">
            <a:avLst/>
          </a:prstGeom>
        </p:spPr>
        <p:txBody>
          <a:bodyPr wrap="square">
            <a:spAutoFit/>
          </a:bodyPr>
          <a:lstStyle/>
          <a:p>
            <a:pPr marL="93131" indent="0">
              <a:buNone/>
            </a:pPr>
            <a:r>
              <a:rPr lang="en-US" dirty="0">
                <a:solidFill>
                  <a:srgbClr val="000000"/>
                </a:solidFill>
              </a:rPr>
              <a:t>Training materials must be kept for seven years AND posted publicly to school’s website for public review</a:t>
            </a:r>
          </a:p>
        </p:txBody>
      </p:sp>
      <p:sp>
        <p:nvSpPr>
          <p:cNvPr id="6" name="Rectangle 5">
            <a:extLst>
              <a:ext uri="{FF2B5EF4-FFF2-40B4-BE49-F238E27FC236}">
                <a16:creationId xmlns:a16="http://schemas.microsoft.com/office/drawing/2014/main" id="{E8085568-4D9A-4573-85AE-6ACE55AA1457}"/>
              </a:ext>
            </a:extLst>
          </p:cNvPr>
          <p:cNvSpPr/>
          <p:nvPr/>
        </p:nvSpPr>
        <p:spPr>
          <a:xfrm>
            <a:off x="8005880" y="6256422"/>
            <a:ext cx="3159839" cy="369332"/>
          </a:xfrm>
          <a:prstGeom prst="rect">
            <a:avLst/>
          </a:prstGeom>
        </p:spPr>
        <p:txBody>
          <a:bodyPr wrap="none">
            <a:spAutoFit/>
          </a:bodyPr>
          <a:lstStyle/>
          <a:p>
            <a:r>
              <a:rPr lang="en-US" dirty="0">
                <a:solidFill>
                  <a:srgbClr val="000000"/>
                </a:solidFill>
              </a:rPr>
              <a:t>34 CFR § 106.46(b)(10)(i)(D)</a:t>
            </a:r>
          </a:p>
        </p:txBody>
      </p:sp>
    </p:spTree>
    <p:extLst>
      <p:ext uri="{BB962C8B-B14F-4D97-AF65-F5344CB8AC3E}">
        <p14:creationId xmlns:p14="http://schemas.microsoft.com/office/powerpoint/2010/main" val="58390966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anim calcmode="lin" valueType="num">
                                      <p:cBhvr>
                                        <p:cTn id="3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1000"/>
                                        <p:tgtEl>
                                          <p:spTgt spid="3">
                                            <p:txEl>
                                              <p:pRg st="8" end="8"/>
                                            </p:txEl>
                                          </p:spTgt>
                                        </p:tgtEl>
                                      </p:cBhvr>
                                    </p:animEffect>
                                    <p:anim calcmode="lin" valueType="num">
                                      <p:cBhvr>
                                        <p:cTn id="3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1000"/>
                                        <p:tgtEl>
                                          <p:spTgt spid="3">
                                            <p:txEl>
                                              <p:pRg st="9" end="9"/>
                                            </p:txEl>
                                          </p:spTgt>
                                        </p:tgtEl>
                                      </p:cBhvr>
                                    </p:animEffect>
                                    <p:anim calcmode="lin" valueType="num">
                                      <p:cBhvr>
                                        <p:cTn id="4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9" end="9"/>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1000"/>
                                        <p:tgtEl>
                                          <p:spTgt spid="3">
                                            <p:txEl>
                                              <p:pRg st="10" end="10"/>
                                            </p:txEl>
                                          </p:spTgt>
                                        </p:tgtEl>
                                      </p:cBhvr>
                                    </p:animEffect>
                                    <p:anim calcmode="lin" valueType="num">
                                      <p:cBhvr>
                                        <p:cTn id="4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1000"/>
                                        <p:tgtEl>
                                          <p:spTgt spid="3">
                                            <p:txEl>
                                              <p:pRg st="11" end="11"/>
                                            </p:txEl>
                                          </p:spTgt>
                                        </p:tgtEl>
                                      </p:cBhvr>
                                    </p:animEffect>
                                    <p:anim calcmode="lin" valueType="num">
                                      <p:cBhvr>
                                        <p:cTn id="53"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fade">
                                      <p:cBhvr>
                                        <p:cTn id="57" dur="1000"/>
                                        <p:tgtEl>
                                          <p:spTgt spid="3">
                                            <p:txEl>
                                              <p:pRg st="12" end="12"/>
                                            </p:txEl>
                                          </p:spTgt>
                                        </p:tgtEl>
                                      </p:cBhvr>
                                    </p:animEffect>
                                    <p:anim calcmode="lin" valueType="num">
                                      <p:cBhvr>
                                        <p:cTn id="58"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1000"/>
                                        <p:tgtEl>
                                          <p:spTgt spid="5"/>
                                        </p:tgtEl>
                                      </p:cBhvr>
                                    </p:animEffect>
                                    <p:anim calcmode="lin" valueType="num">
                                      <p:cBhvr>
                                        <p:cTn id="65" dur="1000" fill="hold"/>
                                        <p:tgtEl>
                                          <p:spTgt spid="5"/>
                                        </p:tgtEl>
                                        <p:attrNameLst>
                                          <p:attrName>ppt_x</p:attrName>
                                        </p:attrNameLst>
                                      </p:cBhvr>
                                      <p:tavLst>
                                        <p:tav tm="0">
                                          <p:val>
                                            <p:strVal val="#ppt_x"/>
                                          </p:val>
                                        </p:tav>
                                        <p:tav tm="100000">
                                          <p:val>
                                            <p:strVal val="#ppt_x"/>
                                          </p:val>
                                        </p:tav>
                                      </p:tavLst>
                                    </p:anim>
                                    <p:anim calcmode="lin" valueType="num">
                                      <p:cBhvr>
                                        <p:cTn id="6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1B42E-44AE-4FF2-884E-8082549BFFBD}"/>
              </a:ext>
            </a:extLst>
          </p:cNvPr>
          <p:cNvSpPr>
            <a:spLocks noGrp="1"/>
          </p:cNvSpPr>
          <p:nvPr>
            <p:ph type="ctrTitle"/>
          </p:nvPr>
        </p:nvSpPr>
        <p:spPr>
          <a:xfrm>
            <a:off x="1076076" y="1174059"/>
            <a:ext cx="10039847" cy="4983854"/>
          </a:xfrm>
        </p:spPr>
        <p:txBody>
          <a:bodyPr/>
          <a:lstStyle/>
          <a:p>
            <a:r>
              <a:rPr lang="en-US" sz="4400" b="0" dirty="0"/>
              <a:t>“No person in the United States shall, </a:t>
            </a:r>
            <a:r>
              <a:rPr lang="en-US" sz="4400" dirty="0"/>
              <a:t>on the basis of sex</a:t>
            </a:r>
            <a:r>
              <a:rPr lang="en-US" sz="4400" b="0" dirty="0"/>
              <a:t>, be excluded from participation in, be denied the benefits of, or be subjected to discrimination under any education program or activity receiving federal financial assistance.”</a:t>
            </a:r>
            <a:br>
              <a:rPr lang="en-US" sz="4400" b="0" dirty="0"/>
            </a:br>
            <a:br>
              <a:rPr lang="en-US" sz="4400" b="0" dirty="0"/>
            </a:br>
            <a:r>
              <a:rPr lang="en-US" sz="4400" b="0" dirty="0"/>
              <a:t>20 U.S.C. §1681(a)</a:t>
            </a:r>
            <a:br>
              <a:rPr lang="en-US" sz="4400" b="0" dirty="0"/>
            </a:br>
            <a:br>
              <a:rPr lang="en-US" sz="4400" b="0" dirty="0"/>
            </a:br>
            <a:endParaRPr lang="en-US" sz="2800" b="0" dirty="0"/>
          </a:p>
        </p:txBody>
      </p:sp>
    </p:spTree>
    <p:extLst>
      <p:ext uri="{BB962C8B-B14F-4D97-AF65-F5344CB8AC3E}">
        <p14:creationId xmlns:p14="http://schemas.microsoft.com/office/powerpoint/2010/main" val="1902674602"/>
      </p:ext>
    </p:extLst>
  </p:cSld>
  <p:clrMapOvr>
    <a:masterClrMapping/>
  </p:clrMapOvr>
  <p:transition spd="slow">
    <p:push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649E-CE4D-4571-A88C-3CBC4F79AF52}"/>
              </a:ext>
            </a:extLst>
          </p:cNvPr>
          <p:cNvSpPr>
            <a:spLocks noGrp="1"/>
          </p:cNvSpPr>
          <p:nvPr>
            <p:ph type="title"/>
          </p:nvPr>
        </p:nvSpPr>
        <p:spPr/>
        <p:txBody>
          <a:bodyPr/>
          <a:lstStyle/>
          <a:p>
            <a:pPr algn="l"/>
            <a:r>
              <a:rPr lang="en-US" sz="4000" dirty="0"/>
              <a:t>Retaliation is Prohibited</a:t>
            </a:r>
          </a:p>
        </p:txBody>
      </p:sp>
      <p:sp>
        <p:nvSpPr>
          <p:cNvPr id="3" name="Text Placeholder 2">
            <a:extLst>
              <a:ext uri="{FF2B5EF4-FFF2-40B4-BE49-F238E27FC236}">
                <a16:creationId xmlns:a16="http://schemas.microsoft.com/office/drawing/2014/main" id="{2194AE77-73DB-411E-88B2-BC686432E92A}"/>
              </a:ext>
            </a:extLst>
          </p:cNvPr>
          <p:cNvSpPr>
            <a:spLocks noGrp="1"/>
          </p:cNvSpPr>
          <p:nvPr>
            <p:ph type="body" idx="1"/>
          </p:nvPr>
        </p:nvSpPr>
        <p:spPr/>
        <p:txBody>
          <a:bodyPr/>
          <a:lstStyle/>
          <a:p>
            <a:r>
              <a:rPr lang="en-US" sz="2400" dirty="0"/>
              <a:t>Retaliation is prohibited against anyone involved in a Title IX complaint, investigation, or grievance procedure</a:t>
            </a:r>
          </a:p>
          <a:p>
            <a:pPr>
              <a:spcBef>
                <a:spcPts val="1200"/>
              </a:spcBef>
            </a:pPr>
            <a:r>
              <a:rPr lang="en-US" sz="2400" dirty="0"/>
              <a:t>The exercise of rights protected under the First Amendment does not constitute retaliation that is prohibited</a:t>
            </a:r>
          </a:p>
          <a:p>
            <a:pPr>
              <a:spcBef>
                <a:spcPts val="1200"/>
              </a:spcBef>
            </a:pPr>
            <a:r>
              <a:rPr lang="en-US" sz="2400" dirty="0"/>
              <a:t>School can charge someone with a disciplinary violation for making a “materially false statement in bad faith” during grievance proceeding</a:t>
            </a:r>
          </a:p>
        </p:txBody>
      </p:sp>
    </p:spTree>
    <p:extLst>
      <p:ext uri="{BB962C8B-B14F-4D97-AF65-F5344CB8AC3E}">
        <p14:creationId xmlns:p14="http://schemas.microsoft.com/office/powerpoint/2010/main" val="43700402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5649E-CE4D-4571-A88C-3CBC4F79AF52}"/>
              </a:ext>
            </a:extLst>
          </p:cNvPr>
          <p:cNvSpPr>
            <a:spLocks noGrp="1"/>
          </p:cNvSpPr>
          <p:nvPr>
            <p:ph type="title"/>
          </p:nvPr>
        </p:nvSpPr>
        <p:spPr/>
        <p:txBody>
          <a:bodyPr/>
          <a:lstStyle/>
          <a:p>
            <a:pPr algn="l"/>
            <a:r>
              <a:rPr lang="en-US" sz="4000" dirty="0"/>
              <a:t>School Board Policy Integration</a:t>
            </a:r>
          </a:p>
        </p:txBody>
      </p:sp>
      <p:sp>
        <p:nvSpPr>
          <p:cNvPr id="3" name="Text Placeholder 2">
            <a:extLst>
              <a:ext uri="{FF2B5EF4-FFF2-40B4-BE49-F238E27FC236}">
                <a16:creationId xmlns:a16="http://schemas.microsoft.com/office/drawing/2014/main" id="{2194AE77-73DB-411E-88B2-BC686432E92A}"/>
              </a:ext>
            </a:extLst>
          </p:cNvPr>
          <p:cNvSpPr>
            <a:spLocks noGrp="1"/>
          </p:cNvSpPr>
          <p:nvPr>
            <p:ph type="body" idx="1"/>
          </p:nvPr>
        </p:nvSpPr>
        <p:spPr/>
        <p:txBody>
          <a:bodyPr/>
          <a:lstStyle/>
          <a:p>
            <a:pPr marL="93131" indent="0">
              <a:buNone/>
            </a:pPr>
            <a:r>
              <a:rPr lang="en-US" sz="2400" dirty="0"/>
              <a:t>Policy Revisions to Align with Title IX Regulations</a:t>
            </a:r>
          </a:p>
          <a:p>
            <a:pPr>
              <a:spcBef>
                <a:spcPts val="1200"/>
              </a:spcBef>
            </a:pPr>
            <a:r>
              <a:rPr lang="en-US" sz="2400" dirty="0"/>
              <a:t>Section 2:260 – Uniform Grievance Procedure</a:t>
            </a:r>
          </a:p>
          <a:p>
            <a:r>
              <a:rPr lang="en-US" sz="2400" dirty="0"/>
              <a:t>Section 2:265 – Title IX Policy</a:t>
            </a:r>
          </a:p>
          <a:p>
            <a:r>
              <a:rPr lang="en-US" sz="2400" dirty="0"/>
              <a:t>Section 7:10 – Equal Educational Opportunities</a:t>
            </a:r>
          </a:p>
          <a:p>
            <a:r>
              <a:rPr lang="en-US" sz="2400" dirty="0"/>
              <a:t>Section 7:20 – Harassment of Students Prohibited</a:t>
            </a:r>
          </a:p>
        </p:txBody>
      </p:sp>
    </p:spTree>
    <p:extLst>
      <p:ext uri="{BB962C8B-B14F-4D97-AF65-F5344CB8AC3E}">
        <p14:creationId xmlns:p14="http://schemas.microsoft.com/office/powerpoint/2010/main" val="36962633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F6C48-8567-41FA-96F3-A8505309CE0F}"/>
              </a:ext>
            </a:extLst>
          </p:cNvPr>
          <p:cNvSpPr>
            <a:spLocks noGrp="1"/>
          </p:cNvSpPr>
          <p:nvPr>
            <p:ph type="title"/>
          </p:nvPr>
        </p:nvSpPr>
        <p:spPr>
          <a:xfrm>
            <a:off x="349987" y="725114"/>
            <a:ext cx="5338432" cy="1325563"/>
          </a:xfrm>
        </p:spPr>
        <p:txBody>
          <a:bodyPr/>
          <a:lstStyle/>
          <a:p>
            <a:r>
              <a:rPr lang="en-US" dirty="0"/>
              <a:t>Questions?</a:t>
            </a:r>
          </a:p>
        </p:txBody>
      </p:sp>
    </p:spTree>
    <p:extLst>
      <p:ext uri="{BB962C8B-B14F-4D97-AF65-F5344CB8AC3E}">
        <p14:creationId xmlns:p14="http://schemas.microsoft.com/office/powerpoint/2010/main" val="77710108"/>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posing for a photo&#10;&#10;Description automatically generated">
            <a:extLst>
              <a:ext uri="{FF2B5EF4-FFF2-40B4-BE49-F238E27FC236}">
                <a16:creationId xmlns:a16="http://schemas.microsoft.com/office/drawing/2014/main" id="{633CA9F2-954B-43F9-BE91-180539D60B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31" y="156421"/>
            <a:ext cx="8141769" cy="6119807"/>
          </a:xfrm>
          <a:prstGeom prst="rect">
            <a:avLst/>
          </a:prstGeom>
        </p:spPr>
      </p:pic>
      <p:sp>
        <p:nvSpPr>
          <p:cNvPr id="7" name="Title 1">
            <a:extLst>
              <a:ext uri="{FF2B5EF4-FFF2-40B4-BE49-F238E27FC236}">
                <a16:creationId xmlns:a16="http://schemas.microsoft.com/office/drawing/2014/main" id="{38C131E1-403C-4517-BB5D-99CAB8C16F4D}"/>
              </a:ext>
            </a:extLst>
          </p:cNvPr>
          <p:cNvSpPr txBox="1">
            <a:spLocks/>
          </p:cNvSpPr>
          <p:nvPr/>
        </p:nvSpPr>
        <p:spPr>
          <a:xfrm>
            <a:off x="7372351" y="581772"/>
            <a:ext cx="4819650" cy="5000625"/>
          </a:xfrm>
          <a:prstGeom prst="rect">
            <a:avLst/>
          </a:prstGeom>
          <a:solidFill>
            <a:sysClr val="window" lastClr="FFFFFF">
              <a:alpha val="87000"/>
            </a:sys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54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Title IX of the Education Amendments Act of 1972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rPr>
              <a:t>20 U.S.C. §1681</a:t>
            </a:r>
          </a:p>
          <a:p>
            <a:pPr marL="0" marR="0" lvl="0" indent="0" algn="ctr" defTabSz="914400" rtl="0" eaLnBrk="1" fontAlgn="auto" latinLnBrk="0" hangingPunct="1">
              <a:lnSpc>
                <a:spcPct val="90000"/>
              </a:lnSpc>
              <a:spcBef>
                <a:spcPts val="600"/>
              </a:spcBef>
              <a:spcAft>
                <a:spcPts val="0"/>
              </a:spcAft>
              <a:buClrTx/>
              <a:buSzTx/>
              <a:buFontTx/>
              <a:buNone/>
              <a:tabLst/>
              <a:defRPr/>
            </a:pPr>
            <a:r>
              <a:rPr lang="en-US" sz="2800" dirty="0">
                <a:solidFill>
                  <a:sysClr val="windowText" lastClr="000000"/>
                </a:solidFill>
              </a:rPr>
              <a:t>Signed on June 23, 1972</a:t>
            </a:r>
            <a:endParaRPr kumimoji="0" lang="en-US" sz="2800" b="1" i="0" u="none" strike="noStrike" kern="1200" cap="none" spc="0" normalizeH="0" baseline="0" noProof="0" dirty="0">
              <a:ln>
                <a:noFill/>
              </a:ln>
              <a:solidFill>
                <a:sysClr val="windowText" lastClr="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07219304"/>
      </p:ext>
    </p:extLst>
  </p:cSld>
  <p:clrMapOvr>
    <a:masterClrMapping/>
  </p:clrMapOvr>
  <p:transition spd="slow">
    <p:push dir="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739E93DA-BA0C-4FFD-8859-C0D19FF5C0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2E0F5B-0445-449A-A1F5-CCD0B6F20912}"/>
              </a:ext>
            </a:extLst>
          </p:cNvPr>
          <p:cNvSpPr>
            <a:spLocks noGrp="1"/>
          </p:cNvSpPr>
          <p:nvPr>
            <p:ph type="ctrTitle"/>
          </p:nvPr>
        </p:nvSpPr>
        <p:spPr>
          <a:xfrm>
            <a:off x="7164841" y="679731"/>
            <a:ext cx="4493760" cy="4620932"/>
          </a:xfrm>
        </p:spPr>
        <p:txBody>
          <a:bodyPr>
            <a:normAutofit/>
          </a:bodyPr>
          <a:lstStyle/>
          <a:p>
            <a:pPr algn="l"/>
            <a:r>
              <a:rPr lang="en-US" sz="4400" dirty="0">
                <a:solidFill>
                  <a:srgbClr val="000000"/>
                </a:solidFill>
              </a:rPr>
              <a:t>3 pages in a   147-page statute</a:t>
            </a:r>
            <a:br>
              <a:rPr lang="en-US" sz="4400" dirty="0">
                <a:solidFill>
                  <a:srgbClr val="000000"/>
                </a:solidFill>
              </a:rPr>
            </a:br>
            <a:br>
              <a:rPr lang="en-US" sz="4400" dirty="0">
                <a:solidFill>
                  <a:srgbClr val="000000"/>
                </a:solidFill>
              </a:rPr>
            </a:br>
            <a:r>
              <a:rPr lang="en-US" sz="4400" dirty="0">
                <a:solidFill>
                  <a:srgbClr val="000000"/>
                </a:solidFill>
              </a:rPr>
              <a:t>Link: </a:t>
            </a:r>
            <a:r>
              <a:rPr lang="en-US" sz="4400" dirty="0">
                <a:solidFill>
                  <a:srgbClr val="000000"/>
                </a:solidFill>
                <a:hlinkClick r:id="rId2"/>
              </a:rPr>
              <a:t>click here</a:t>
            </a:r>
            <a:br>
              <a:rPr lang="en-US" sz="4400" dirty="0">
                <a:solidFill>
                  <a:srgbClr val="000000"/>
                </a:solidFill>
              </a:rPr>
            </a:br>
            <a:endParaRPr lang="en-US" sz="3200" dirty="0">
              <a:solidFill>
                <a:srgbClr val="000000"/>
              </a:solidFill>
            </a:endParaRPr>
          </a:p>
        </p:txBody>
      </p:sp>
      <p:grpSp>
        <p:nvGrpSpPr>
          <p:cNvPr id="31" name="Group 23">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524256" cy="5777808"/>
          </a:xfrm>
        </p:grpSpPr>
        <p:cxnSp>
          <p:nvCxnSpPr>
            <p:cNvPr id="25" name="Straight Connector 24">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 name="Rectangle 25">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ectangle 27">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269325"/>
            <a:ext cx="6116779" cy="620629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4938865-1031-4378-8EA7-9B70EAA64A65}"/>
              </a:ext>
            </a:extLst>
          </p:cNvPr>
          <p:cNvPicPr>
            <a:picLocks noChangeAspect="1"/>
          </p:cNvPicPr>
          <p:nvPr/>
        </p:nvPicPr>
        <p:blipFill rotWithShape="1">
          <a:blip r:embed="rId3"/>
          <a:srcRect t="1260" r="1" b="73"/>
          <a:stretch/>
        </p:blipFill>
        <p:spPr>
          <a:xfrm>
            <a:off x="942597" y="556118"/>
            <a:ext cx="5608830" cy="5632704"/>
          </a:xfrm>
          <a:prstGeom prst="rect">
            <a:avLst/>
          </a:prstGeom>
        </p:spPr>
      </p:pic>
    </p:spTree>
    <p:extLst>
      <p:ext uri="{BB962C8B-B14F-4D97-AF65-F5344CB8AC3E}">
        <p14:creationId xmlns:p14="http://schemas.microsoft.com/office/powerpoint/2010/main" val="905609557"/>
      </p:ext>
    </p:extLst>
  </p:cSld>
  <p:clrMapOvr>
    <a:masterClrMapping/>
  </p:clrMapOvr>
  <p:transition spd="slow">
    <p:push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802501-7521-4F45-9A92-702E6D2FCCF8}"/>
              </a:ext>
            </a:extLst>
          </p:cNvPr>
          <p:cNvSpPr>
            <a:spLocks noGrp="1"/>
          </p:cNvSpPr>
          <p:nvPr>
            <p:ph type="body" idx="1"/>
          </p:nvPr>
        </p:nvSpPr>
        <p:spPr>
          <a:xfrm>
            <a:off x="309562" y="1364067"/>
            <a:ext cx="11572875" cy="4408084"/>
          </a:xfrm>
        </p:spPr>
        <p:txBody>
          <a:bodyPr/>
          <a:lstStyle/>
          <a:p>
            <a:r>
              <a:rPr lang="en-US" sz="3200" dirty="0">
                <a:highlight>
                  <a:srgbClr val="FFFF00"/>
                </a:highlight>
              </a:rPr>
              <a:t>In 1972</a:t>
            </a:r>
            <a:r>
              <a:rPr lang="en-US" sz="3200" dirty="0"/>
              <a:t>, Congress was primarily concerned with equal access for men and women to school admission, school-related activities (like sports), and employment in schools.</a:t>
            </a:r>
          </a:p>
          <a:p>
            <a:pPr>
              <a:spcBef>
                <a:spcPts val="1200"/>
              </a:spcBef>
            </a:pPr>
            <a:r>
              <a:rPr lang="en-US" sz="3200" dirty="0">
                <a:highlight>
                  <a:srgbClr val="FFFF00"/>
                </a:highlight>
              </a:rPr>
              <a:t>In the 1980’s</a:t>
            </a:r>
            <a:r>
              <a:rPr lang="en-US" sz="3200" dirty="0"/>
              <a:t>, courts universally held that sex-based discrimination also includes actions based on sex, including sexual harassment, sexual assault and sexual violence. </a:t>
            </a:r>
          </a:p>
          <a:p>
            <a:pPr>
              <a:spcBef>
                <a:spcPts val="1200"/>
              </a:spcBef>
            </a:pPr>
            <a:r>
              <a:rPr lang="en-US" sz="3200" dirty="0">
                <a:highlight>
                  <a:srgbClr val="FFFF00"/>
                </a:highlight>
              </a:rPr>
              <a:t>Today</a:t>
            </a:r>
            <a:r>
              <a:rPr lang="en-US" sz="3200" dirty="0"/>
              <a:t>, Title IX’s protective reach has even extended to transgender and LGBTQ individuals.</a:t>
            </a:r>
          </a:p>
          <a:p>
            <a:endParaRPr lang="en-US" sz="2400" dirty="0"/>
          </a:p>
        </p:txBody>
      </p:sp>
      <p:sp>
        <p:nvSpPr>
          <p:cNvPr id="3" name="Title 2">
            <a:extLst>
              <a:ext uri="{FF2B5EF4-FFF2-40B4-BE49-F238E27FC236}">
                <a16:creationId xmlns:a16="http://schemas.microsoft.com/office/drawing/2014/main" id="{B767B768-53BE-403B-B2B4-47C0DD52A169}"/>
              </a:ext>
            </a:extLst>
          </p:cNvPr>
          <p:cNvSpPr>
            <a:spLocks noGrp="1"/>
          </p:cNvSpPr>
          <p:nvPr>
            <p:ph type="title"/>
          </p:nvPr>
        </p:nvSpPr>
        <p:spPr>
          <a:xfrm>
            <a:off x="528638" y="306244"/>
            <a:ext cx="10787061" cy="846696"/>
          </a:xfrm>
        </p:spPr>
        <p:txBody>
          <a:bodyPr/>
          <a:lstStyle/>
          <a:p>
            <a:r>
              <a:rPr lang="en-US" dirty="0"/>
              <a:t>1972 </a:t>
            </a:r>
            <a:r>
              <a:rPr lang="en-US" sz="7200" dirty="0"/>
              <a:t>→</a:t>
            </a:r>
            <a:r>
              <a:rPr lang="en-US" dirty="0"/>
              <a:t> 2020</a:t>
            </a:r>
          </a:p>
        </p:txBody>
      </p:sp>
    </p:spTree>
    <p:extLst>
      <p:ext uri="{BB962C8B-B14F-4D97-AF65-F5344CB8AC3E}">
        <p14:creationId xmlns:p14="http://schemas.microsoft.com/office/powerpoint/2010/main" val="192430423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802501-7521-4F45-9A92-702E6D2FCCF8}"/>
              </a:ext>
            </a:extLst>
          </p:cNvPr>
          <p:cNvSpPr>
            <a:spLocks noGrp="1"/>
          </p:cNvSpPr>
          <p:nvPr>
            <p:ph type="body" idx="1"/>
          </p:nvPr>
        </p:nvSpPr>
        <p:spPr>
          <a:xfrm>
            <a:off x="309562" y="1364066"/>
            <a:ext cx="11189331" cy="4949051"/>
          </a:xfrm>
        </p:spPr>
        <p:txBody>
          <a:bodyPr/>
          <a:lstStyle/>
          <a:p>
            <a:pPr marL="152396" indent="0">
              <a:buNone/>
            </a:pPr>
            <a:r>
              <a:rPr lang="en-US" sz="2800" dirty="0"/>
              <a:t>The </a:t>
            </a:r>
            <a:r>
              <a:rPr lang="en-US" sz="2800" i="1" dirty="0">
                <a:hlinkClick r:id="rId3"/>
              </a:rPr>
              <a:t>Illinois Human Rights Act </a:t>
            </a:r>
            <a:r>
              <a:rPr lang="en-US" sz="2800" dirty="0"/>
              <a:t>prohibits discrimination based on the following in Illinois public schools [775 ILCS 5/1-102(A)]: </a:t>
            </a:r>
            <a:endParaRPr lang="en-US" sz="2667" dirty="0"/>
          </a:p>
          <a:p>
            <a:pPr marL="761981" lvl="1" indent="0">
              <a:spcBef>
                <a:spcPts val="1200"/>
              </a:spcBef>
              <a:buNone/>
            </a:pPr>
            <a:r>
              <a:rPr lang="en-US" sz="2667" dirty="0"/>
              <a:t>Race, color, religion, </a:t>
            </a:r>
            <a:r>
              <a:rPr lang="en-US" sz="2667" dirty="0">
                <a:highlight>
                  <a:srgbClr val="C0C0C0"/>
                </a:highlight>
              </a:rPr>
              <a:t>sex</a:t>
            </a:r>
            <a:r>
              <a:rPr lang="en-US" sz="2667" dirty="0"/>
              <a:t>, national origin, ancestry, age, order of protection status, marital status, physical or mental disability, military status, </a:t>
            </a:r>
            <a:r>
              <a:rPr lang="en-US" sz="2667" dirty="0">
                <a:highlight>
                  <a:srgbClr val="C0C0C0"/>
                </a:highlight>
              </a:rPr>
              <a:t>sexual orientation</a:t>
            </a:r>
            <a:r>
              <a:rPr lang="en-US" sz="2667" dirty="0"/>
              <a:t>, pregnancy, or unfavorable discharge from military service someone's actual or perceived </a:t>
            </a:r>
            <a:r>
              <a:rPr lang="en-US" sz="2667" dirty="0">
                <a:highlight>
                  <a:srgbClr val="C0C0C0"/>
                </a:highlight>
              </a:rPr>
              <a:t>sexual orientation, which is defined to include heterosexuality, homosexuality, bisexuality and gender-related identity. </a:t>
            </a:r>
          </a:p>
          <a:p>
            <a:pPr marL="182880" lvl="1" indent="0">
              <a:spcBef>
                <a:spcPts val="1800"/>
              </a:spcBef>
              <a:buNone/>
            </a:pPr>
            <a:r>
              <a:rPr lang="en-US" sz="2800" dirty="0"/>
              <a:t>On June 30, 2019, Governor J.B. Pritzker signed an executive order that protects the rights of transgender students attending public schools.</a:t>
            </a:r>
          </a:p>
        </p:txBody>
      </p:sp>
      <p:sp>
        <p:nvSpPr>
          <p:cNvPr id="3" name="Title 2">
            <a:extLst>
              <a:ext uri="{FF2B5EF4-FFF2-40B4-BE49-F238E27FC236}">
                <a16:creationId xmlns:a16="http://schemas.microsoft.com/office/drawing/2014/main" id="{B767B768-53BE-403B-B2B4-47C0DD52A169}"/>
              </a:ext>
            </a:extLst>
          </p:cNvPr>
          <p:cNvSpPr>
            <a:spLocks noGrp="1"/>
          </p:cNvSpPr>
          <p:nvPr>
            <p:ph type="title"/>
          </p:nvPr>
        </p:nvSpPr>
        <p:spPr>
          <a:xfrm>
            <a:off x="450937" y="306244"/>
            <a:ext cx="10864762" cy="846696"/>
          </a:xfrm>
        </p:spPr>
        <p:txBody>
          <a:bodyPr/>
          <a:lstStyle/>
          <a:p>
            <a:pPr algn="l"/>
            <a:r>
              <a:rPr lang="en-US" dirty="0"/>
              <a:t>Transgender Students and Staff</a:t>
            </a:r>
          </a:p>
        </p:txBody>
      </p:sp>
    </p:spTree>
    <p:extLst>
      <p:ext uri="{BB962C8B-B14F-4D97-AF65-F5344CB8AC3E}">
        <p14:creationId xmlns:p14="http://schemas.microsoft.com/office/powerpoint/2010/main" val="139193388"/>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8B22-6663-4D1B-B020-77467C56843D}"/>
              </a:ext>
            </a:extLst>
          </p:cNvPr>
          <p:cNvSpPr>
            <a:spLocks noGrp="1"/>
          </p:cNvSpPr>
          <p:nvPr>
            <p:ph type="title"/>
          </p:nvPr>
        </p:nvSpPr>
        <p:spPr>
          <a:xfrm>
            <a:off x="926926" y="135605"/>
            <a:ext cx="9893840" cy="846696"/>
          </a:xfrm>
        </p:spPr>
        <p:txBody>
          <a:bodyPr/>
          <a:lstStyle/>
          <a:p>
            <a:pPr algn="l"/>
            <a:r>
              <a:rPr lang="en-US" sz="4800" dirty="0"/>
              <a:t>Who are the parties involved?</a:t>
            </a:r>
          </a:p>
        </p:txBody>
      </p:sp>
      <p:sp>
        <p:nvSpPr>
          <p:cNvPr id="3" name="Text Placeholder 2">
            <a:extLst>
              <a:ext uri="{FF2B5EF4-FFF2-40B4-BE49-F238E27FC236}">
                <a16:creationId xmlns:a16="http://schemas.microsoft.com/office/drawing/2014/main" id="{57B822DE-37A8-4AEC-BAEE-1BBA100CB621}"/>
              </a:ext>
            </a:extLst>
          </p:cNvPr>
          <p:cNvSpPr>
            <a:spLocks noGrp="1"/>
          </p:cNvSpPr>
          <p:nvPr>
            <p:ph type="body" idx="1"/>
          </p:nvPr>
        </p:nvSpPr>
        <p:spPr>
          <a:xfrm>
            <a:off x="320440" y="1210901"/>
            <a:ext cx="11053193" cy="5146107"/>
          </a:xfrm>
        </p:spPr>
        <p:txBody>
          <a:bodyPr/>
          <a:lstStyle/>
          <a:p>
            <a:r>
              <a:rPr lang="en-US" b="1" u="sng" dirty="0">
                <a:solidFill>
                  <a:schemeClr val="tx1"/>
                </a:solidFill>
              </a:rPr>
              <a:t>Complainant</a:t>
            </a:r>
            <a:r>
              <a:rPr lang="en-US" b="1" dirty="0">
                <a:solidFill>
                  <a:schemeClr val="tx1"/>
                </a:solidFill>
              </a:rPr>
              <a:t>: </a:t>
            </a:r>
            <a:r>
              <a:rPr lang="en-US" dirty="0">
                <a:solidFill>
                  <a:schemeClr val="tx1"/>
                </a:solidFill>
              </a:rPr>
              <a:t>an individual who is alleged to be the victim of conduct that could constitute a Title IX violation</a:t>
            </a:r>
          </a:p>
          <a:p>
            <a:r>
              <a:rPr lang="en-US" b="1" u="sng" dirty="0">
                <a:solidFill>
                  <a:schemeClr val="tx1"/>
                </a:solidFill>
              </a:rPr>
              <a:t>Respondent</a:t>
            </a:r>
            <a:r>
              <a:rPr lang="en-US" b="1" dirty="0">
                <a:solidFill>
                  <a:schemeClr val="tx1"/>
                </a:solidFill>
              </a:rPr>
              <a:t>: </a:t>
            </a:r>
            <a:r>
              <a:rPr lang="en-US" dirty="0">
                <a:solidFill>
                  <a:schemeClr val="tx1"/>
                </a:solidFill>
              </a:rPr>
              <a:t>an individual who has been reported to be the perpetrator of conduct that could constitute a Title IX violation</a:t>
            </a:r>
          </a:p>
          <a:p>
            <a:r>
              <a:rPr lang="en-US" b="1" u="sng" dirty="0">
                <a:solidFill>
                  <a:schemeClr val="tx1"/>
                </a:solidFill>
              </a:rPr>
              <a:t>Title IX Coordinator</a:t>
            </a:r>
            <a:r>
              <a:rPr lang="en-US" b="1" dirty="0">
                <a:solidFill>
                  <a:schemeClr val="tx1"/>
                </a:solidFill>
              </a:rPr>
              <a:t>: </a:t>
            </a:r>
            <a:r>
              <a:rPr lang="en-US" dirty="0">
                <a:solidFill>
                  <a:schemeClr val="tx1"/>
                </a:solidFill>
              </a:rPr>
              <a:t>schools must designate a Title IX Coordinator to coordinate all the school’s efforts to comply with the Title IX regulations</a:t>
            </a:r>
          </a:p>
          <a:p>
            <a:r>
              <a:rPr lang="en-US" b="1" u="sng" dirty="0">
                <a:solidFill>
                  <a:schemeClr val="tx1"/>
                </a:solidFill>
              </a:rPr>
              <a:t>Investigator</a:t>
            </a:r>
            <a:r>
              <a:rPr lang="en-US" b="1" dirty="0">
                <a:solidFill>
                  <a:schemeClr val="tx1"/>
                </a:solidFill>
              </a:rPr>
              <a:t>: </a:t>
            </a:r>
            <a:r>
              <a:rPr lang="en-US" dirty="0">
                <a:solidFill>
                  <a:schemeClr val="tx1"/>
                </a:solidFill>
              </a:rPr>
              <a:t>individual who investigates allegations of Title IX misconduct in a formal complaint and creates an investigative report</a:t>
            </a:r>
          </a:p>
          <a:p>
            <a:r>
              <a:rPr lang="en-US" b="1" u="sng" dirty="0">
                <a:solidFill>
                  <a:schemeClr val="tx1"/>
                </a:solidFill>
              </a:rPr>
              <a:t>Decision-Maker</a:t>
            </a:r>
            <a:r>
              <a:rPr lang="en-US" b="1" dirty="0">
                <a:solidFill>
                  <a:schemeClr val="tx1"/>
                </a:solidFill>
              </a:rPr>
              <a:t>: </a:t>
            </a:r>
            <a:r>
              <a:rPr lang="en-US" dirty="0">
                <a:solidFill>
                  <a:schemeClr val="tx1"/>
                </a:solidFill>
              </a:rPr>
              <a:t>individual who makes a determination of responsibility based on the investigation report, evidence and statements resulting from a formal complaint; </a:t>
            </a:r>
            <a:r>
              <a:rPr lang="en-US" i="1" dirty="0">
                <a:solidFill>
                  <a:schemeClr val="tx1"/>
                </a:solidFill>
              </a:rPr>
              <a:t>cannot</a:t>
            </a:r>
            <a:r>
              <a:rPr lang="en-US" dirty="0">
                <a:solidFill>
                  <a:schemeClr val="tx1"/>
                </a:solidFill>
              </a:rPr>
              <a:t> be the same person(s) as the Title IX Coordinator or Investigator</a:t>
            </a:r>
          </a:p>
          <a:p>
            <a:r>
              <a:rPr lang="en-US" b="1" u="sng" dirty="0">
                <a:solidFill>
                  <a:schemeClr val="tx1"/>
                </a:solidFill>
              </a:rPr>
              <a:t>Appeal Decision-Maker (internal appeal)</a:t>
            </a:r>
            <a:r>
              <a:rPr lang="en-US" b="1" dirty="0">
                <a:solidFill>
                  <a:schemeClr val="tx1"/>
                </a:solidFill>
              </a:rPr>
              <a:t>: </a:t>
            </a:r>
            <a:r>
              <a:rPr lang="en-US" dirty="0">
                <a:solidFill>
                  <a:schemeClr val="tx1"/>
                </a:solidFill>
              </a:rPr>
              <a:t>individual (or board) who reviews the appeal of any determination of responsibility; </a:t>
            </a:r>
            <a:r>
              <a:rPr lang="en-US" i="1" dirty="0">
                <a:solidFill>
                  <a:schemeClr val="tx1"/>
                </a:solidFill>
              </a:rPr>
              <a:t>cannot</a:t>
            </a:r>
            <a:r>
              <a:rPr lang="en-US" dirty="0">
                <a:solidFill>
                  <a:schemeClr val="tx1"/>
                </a:solidFill>
              </a:rPr>
              <a:t> be the same person as the Title IX Coordinator, Investigator or Decision-Maker</a:t>
            </a:r>
            <a:endParaRPr lang="en-US" i="1" dirty="0">
              <a:solidFill>
                <a:schemeClr val="tx1"/>
              </a:solidFill>
            </a:endParaRPr>
          </a:p>
        </p:txBody>
      </p:sp>
    </p:spTree>
    <p:extLst>
      <p:ext uri="{BB962C8B-B14F-4D97-AF65-F5344CB8AC3E}">
        <p14:creationId xmlns:p14="http://schemas.microsoft.com/office/powerpoint/2010/main" val="113686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bldLvl="2"/>
    </p:bldLst>
  </p:timing>
</p:sld>
</file>

<file path=ppt/theme/theme1.xml><?xml version="1.0" encoding="utf-8"?>
<a:theme xmlns:a="http://schemas.openxmlformats.org/drawingml/2006/main" name="Notecard Template">
  <a:themeElements>
    <a:clrScheme name="Custom 347">
      <a:dk1>
        <a:srgbClr val="273F68"/>
      </a:dk1>
      <a:lt1>
        <a:srgbClr val="FFFFFF"/>
      </a:lt1>
      <a:dk2>
        <a:srgbClr val="7085AA"/>
      </a:dk2>
      <a:lt2>
        <a:srgbClr val="F4F7FA"/>
      </a:lt2>
      <a:accent1>
        <a:srgbClr val="4BD1DD"/>
      </a:accent1>
      <a:accent2>
        <a:srgbClr val="57C0EB"/>
      </a:accent2>
      <a:accent3>
        <a:srgbClr val="BD9ADD"/>
      </a:accent3>
      <a:accent4>
        <a:srgbClr val="F3805C"/>
      </a:accent4>
      <a:accent5>
        <a:srgbClr val="FFD11D"/>
      </a:accent5>
      <a:accent6>
        <a:srgbClr val="95D346"/>
      </a:accent6>
      <a:hlink>
        <a:srgbClr val="273F6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otebook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Graph Template">
  <a:themeElements>
    <a:clrScheme name="Custom 347">
      <a:dk1>
        <a:srgbClr val="3D4965"/>
      </a:dk1>
      <a:lt1>
        <a:srgbClr val="FFFFFF"/>
      </a:lt1>
      <a:dk2>
        <a:srgbClr val="1C4587"/>
      </a:dk2>
      <a:lt2>
        <a:srgbClr val="F3F3F3"/>
      </a:lt2>
      <a:accent1>
        <a:srgbClr val="3C78D8"/>
      </a:accent1>
      <a:accent2>
        <a:srgbClr val="89ABE6"/>
      </a:accent2>
      <a:accent3>
        <a:srgbClr val="8EA3C3"/>
      </a:accent3>
      <a:accent4>
        <a:srgbClr val="EFEFEF"/>
      </a:accent4>
      <a:accent5>
        <a:srgbClr val="D9D9D9"/>
      </a:accent5>
      <a:accent6>
        <a:srgbClr val="C9DAF8"/>
      </a:accent6>
      <a:hlink>
        <a:srgbClr val="3C78D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ue Graph Template">
  <a:themeElements>
    <a:clrScheme name="Custom 347">
      <a:dk1>
        <a:srgbClr val="000000"/>
      </a:dk1>
      <a:lt1>
        <a:srgbClr val="FFFFFF"/>
      </a:lt1>
      <a:dk2>
        <a:srgbClr val="565F6F"/>
      </a:dk2>
      <a:lt2>
        <a:srgbClr val="DFE3E9"/>
      </a:lt2>
      <a:accent1>
        <a:srgbClr val="3D85C6"/>
      </a:accent1>
      <a:accent2>
        <a:srgbClr val="6FA8DC"/>
      </a:accent2>
      <a:accent3>
        <a:srgbClr val="9FC5E8"/>
      </a:accent3>
      <a:accent4>
        <a:srgbClr val="CFE2F3"/>
      </a:accent4>
      <a:accent5>
        <a:srgbClr val="D9D9D9"/>
      </a:accent5>
      <a:accent6>
        <a:srgbClr val="999999"/>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ransistio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ntro &amp; End Slides">
  <a:themeElements>
    <a:clrScheme name="Custom 347">
      <a:dk1>
        <a:srgbClr val="273F68"/>
      </a:dk1>
      <a:lt1>
        <a:srgbClr val="FFFFFF"/>
      </a:lt1>
      <a:dk2>
        <a:srgbClr val="7085AA"/>
      </a:dk2>
      <a:lt2>
        <a:srgbClr val="F4F7FA"/>
      </a:lt2>
      <a:accent1>
        <a:srgbClr val="4BD1DD"/>
      </a:accent1>
      <a:accent2>
        <a:srgbClr val="57C0EB"/>
      </a:accent2>
      <a:accent3>
        <a:srgbClr val="BD9ADD"/>
      </a:accent3>
      <a:accent4>
        <a:srgbClr val="F3805C"/>
      </a:accent4>
      <a:accent5>
        <a:srgbClr val="FFD11D"/>
      </a:accent5>
      <a:accent6>
        <a:srgbClr val="95D346"/>
      </a:accent6>
      <a:hlink>
        <a:srgbClr val="273F68"/>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1FE4B2876D1749BBB426B00EA24351" ma:contentTypeVersion="12" ma:contentTypeDescription="Create a new document." ma:contentTypeScope="" ma:versionID="808b054248bfa2378347b7f43c14c9f1">
  <xsd:schema xmlns:xsd="http://www.w3.org/2001/XMLSchema" xmlns:xs="http://www.w3.org/2001/XMLSchema" xmlns:p="http://schemas.microsoft.com/office/2006/metadata/properties" xmlns:ns2="64052681-7f45-4eb7-9e31-6384b86f00b1" xmlns:ns3="89b0db2c-5050-4380-8962-d66e42c76689" targetNamespace="http://schemas.microsoft.com/office/2006/metadata/properties" ma:root="true" ma:fieldsID="9525ef4fd909fda8f360d4f56348b0d4" ns2:_="" ns3:_="">
    <xsd:import namespace="64052681-7f45-4eb7-9e31-6384b86f00b1"/>
    <xsd:import namespace="89b0db2c-5050-4380-8962-d66e42c7668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EventHashCode" minOccurs="0"/>
                <xsd:element ref="ns2:MediaServiceGenerationTime" minOccurs="0"/>
                <xsd:element ref="ns2:MediaServiceOCR"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052681-7f45-4eb7-9e31-6384b86f00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9b0db2c-5050-4380-8962-d66e42c7668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89b0db2c-5050-4380-8962-d66e42c76689">
      <UserInfo>
        <DisplayName>Stephanie Jones</DisplayName>
        <AccountId>133</AccountId>
        <AccountType/>
      </UserInfo>
    </SharedWithUsers>
  </documentManagement>
</p:properties>
</file>

<file path=customXml/itemProps1.xml><?xml version="1.0" encoding="utf-8"?>
<ds:datastoreItem xmlns:ds="http://schemas.openxmlformats.org/officeDocument/2006/customXml" ds:itemID="{0CEFE5EB-34BC-47E0-B93C-7834C620A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052681-7f45-4eb7-9e31-6384b86f00b1"/>
    <ds:schemaRef ds:uri="89b0db2c-5050-4380-8962-d66e42c766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5AE100-A41C-468F-8362-63FA7EE010CE}">
  <ds:schemaRefs>
    <ds:schemaRef ds:uri="http://schemas.microsoft.com/sharepoint/v3/contenttype/forms"/>
  </ds:schemaRefs>
</ds:datastoreItem>
</file>

<file path=customXml/itemProps3.xml><?xml version="1.0" encoding="utf-8"?>
<ds:datastoreItem xmlns:ds="http://schemas.openxmlformats.org/officeDocument/2006/customXml" ds:itemID="{E6F1CE3A-101F-4FA0-A5F7-19DDEA24292A}">
  <ds:schemaRefs>
    <ds:schemaRef ds:uri="http://www.w3.org/XML/1998/namespace"/>
    <ds:schemaRef ds:uri="http://schemas.microsoft.com/office/2006/documentManagement/types"/>
    <ds:schemaRef ds:uri="http://purl.org/dc/terms/"/>
    <ds:schemaRef ds:uri="http://purl.org/dc/elements/1.1/"/>
    <ds:schemaRef ds:uri="http://schemas.microsoft.com/office/2006/metadata/properties"/>
    <ds:schemaRef ds:uri="http://schemas.microsoft.com/office/infopath/2007/PartnerControls"/>
    <ds:schemaRef ds:uri="http://purl.org/dc/dcmitype/"/>
    <ds:schemaRef ds:uri="http://schemas.openxmlformats.org/package/2006/metadata/core-properties"/>
    <ds:schemaRef ds:uri="89b0db2c-5050-4380-8962-d66e42c76689"/>
    <ds:schemaRef ds:uri="64052681-7f45-4eb7-9e31-6384b86f00b1"/>
  </ds:schemaRefs>
</ds:datastoreItem>
</file>

<file path=docProps/app.xml><?xml version="1.0" encoding="utf-8"?>
<Properties xmlns="http://schemas.openxmlformats.org/officeDocument/2006/extended-properties" xmlns:vt="http://schemas.openxmlformats.org/officeDocument/2006/docPropsVTypes">
  <TotalTime>335</TotalTime>
  <Words>11318</Words>
  <Application>Microsoft Office PowerPoint</Application>
  <PresentationFormat>Widescreen</PresentationFormat>
  <Paragraphs>500</Paragraphs>
  <Slides>42</Slides>
  <Notes>36</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42</vt:i4>
      </vt:variant>
    </vt:vector>
  </HeadingPairs>
  <TitlesOfParts>
    <vt:vector size="55" baseType="lpstr">
      <vt:lpstr>Arial</vt:lpstr>
      <vt:lpstr>Calibri</vt:lpstr>
      <vt:lpstr>Calibri Light</vt:lpstr>
      <vt:lpstr>Courier New</vt:lpstr>
      <vt:lpstr>Helvetica Light</vt:lpstr>
      <vt:lpstr>Roboto Black</vt:lpstr>
      <vt:lpstr>Wingdings</vt:lpstr>
      <vt:lpstr>Notecard Template</vt:lpstr>
      <vt:lpstr>Notebook Template</vt:lpstr>
      <vt:lpstr>White Graph Template</vt:lpstr>
      <vt:lpstr>Blue Graph Template</vt:lpstr>
      <vt:lpstr>Transistion Slides</vt:lpstr>
      <vt:lpstr>Intro &amp; End Slides</vt:lpstr>
      <vt:lpstr>PowerPoint Presentation</vt:lpstr>
      <vt:lpstr>PowerPoint Presentation</vt:lpstr>
      <vt:lpstr>PowerPoint Presentation</vt:lpstr>
      <vt:lpstr>“No person in the United States shall, on the basis of sex, be excluded from participation in, be denied the benefits of, or be subjected to discrimination under any education program or activity receiving federal financial assistance.”  20 U.S.C. §1681(a)  </vt:lpstr>
      <vt:lpstr>PowerPoint Presentation</vt:lpstr>
      <vt:lpstr>3 pages in a   147-page statute  Link: click here </vt:lpstr>
      <vt:lpstr>1972 → 2020</vt:lpstr>
      <vt:lpstr>Transgender Students and Staff</vt:lpstr>
      <vt:lpstr>Who are the parties involved?</vt:lpstr>
      <vt:lpstr>What isTitle IX Misconduct Based on Sex?</vt:lpstr>
      <vt:lpstr>Location of the Misconduct</vt:lpstr>
      <vt:lpstr>Examples</vt:lpstr>
      <vt:lpstr>In the United States</vt:lpstr>
      <vt:lpstr>Complainant’s Enrollment</vt:lpstr>
      <vt:lpstr>PowerPoint Presentation</vt:lpstr>
      <vt:lpstr>Actual Knowledge is Required</vt:lpstr>
      <vt:lpstr>Formal Title IX Complaint</vt:lpstr>
      <vt:lpstr>Formal Title IX Complaint</vt:lpstr>
      <vt:lpstr>Formal Complaint Signed by School Staff</vt:lpstr>
      <vt:lpstr>Informal Resolution is (Sometimes) an Option</vt:lpstr>
      <vt:lpstr>New Legislation re Forensic Interviews by the Child Advocacy Center (CAC) </vt:lpstr>
      <vt:lpstr>Impartiality (slide #1)</vt:lpstr>
      <vt:lpstr>Impartiality (slide #2)</vt:lpstr>
      <vt:lpstr>Investigations — An Overview</vt:lpstr>
      <vt:lpstr>Allow Other Investigations to Run Their Course*</vt:lpstr>
      <vt:lpstr>Investigations — Tips and Strategies</vt:lpstr>
      <vt:lpstr>Investigations — Evidence to be Reviewed</vt:lpstr>
      <vt:lpstr>Investigation — The Written Report</vt:lpstr>
      <vt:lpstr>PowerPoint Presentation</vt:lpstr>
      <vt:lpstr>Hearing / Opportunity to Question</vt:lpstr>
      <vt:lpstr>Opportunity to Question</vt:lpstr>
      <vt:lpstr>Opportunity to Question</vt:lpstr>
      <vt:lpstr>Opportunity to Question</vt:lpstr>
      <vt:lpstr>Standard of Review</vt:lpstr>
      <vt:lpstr>The Written Decision</vt:lpstr>
      <vt:lpstr>Appeals</vt:lpstr>
      <vt:lpstr>Appeals</vt:lpstr>
      <vt:lpstr>Recordkeeping</vt:lpstr>
      <vt:lpstr>Training</vt:lpstr>
      <vt:lpstr>Retaliation is Prohibited</vt:lpstr>
      <vt:lpstr>School Board Policy Integration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Darcy Kriha</dc:creator>
  <cp:lastModifiedBy>Lisa Auten</cp:lastModifiedBy>
  <cp:revision>8</cp:revision>
  <cp:lastPrinted>2020-10-07T21:54:25Z</cp:lastPrinted>
  <dcterms:created xsi:type="dcterms:W3CDTF">2020-09-29T15:04:23Z</dcterms:created>
  <dcterms:modified xsi:type="dcterms:W3CDTF">2020-10-21T18:54:44Z</dcterms:modified>
</cp:coreProperties>
</file>